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7556480" cy="9875520"/>
  <p:notesSz cx="9875520" cy="1755648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B05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97280" y="548640"/>
            <a:ext cx="15361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0000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OPERATOR GUIDE — DELETE THIS SLIDE BEFORE SHOW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1097280" y="1554480"/>
            <a:ext cx="11887200" cy="7498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1100"/>
              </a:spcAft>
              <a:buNone/>
            </a:pPr>
            <a:r>
              <a:rPr lang="en-US" sz="1500" b="1" dirty="0">
                <a:solidFill>
                  <a:srgbClr val="00000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Deck: BES STAGE 1920×1080 (16:9) · GREENSCREEN</a:t>
            </a:r>
            <a:endParaRPr lang="en-US" sz="1500" dirty="0"/>
          </a:p>
          <a:p>
            <a:pPr indent="0" marL="0">
              <a:spcAft>
                <a:spcPts val="1100"/>
              </a:spcAft>
              <a:buNone/>
            </a:pPr>
            <a:r>
              <a:rPr lang="en-US" sz="1500" dirty="0">
                <a:solidFill>
                  <a:srgbClr val="00000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Background is CHROMA GREEN (00B050) — AV keys it out; the frosted glass panel and all branding come from the stage look behind. No fills, no shadows.</a:t>
            </a:r>
            <a:endParaRPr lang="en-US" sz="1500" dirty="0"/>
          </a:p>
          <a:p>
            <a:pPr indent="0" marL="0">
              <a:spcAft>
                <a:spcPts val="1100"/>
              </a:spcAft>
              <a:buNone/>
            </a:pPr>
            <a:r>
              <a:rPr lang="en-US" sz="1500" dirty="0">
                <a:solidFill>
                  <a:srgbClr val="00000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Headshots: right-click a circle › Change Picture (crop preserved). Edit names/roles/titles directly — native text.</a:t>
            </a:r>
            <a:endParaRPr lang="en-US" sz="1500" dirty="0"/>
          </a:p>
          <a:p>
            <a:pPr indent="0" marL="0">
              <a:spcAft>
                <a:spcPts val="1100"/>
              </a:spcAft>
              <a:buNone/>
            </a:pPr>
            <a:r>
              <a:rPr lang="en-US" sz="1500" dirty="0">
                <a:solidFill>
                  <a:srgbClr val="00000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Fonts: LL Brown (BrownStd) — install on the show machine or embed on save. Brief fallback: Arial.</a:t>
            </a:r>
            <a:endParaRPr lang="en-US" sz="1500" dirty="0"/>
          </a:p>
          <a:p>
            <a:pPr indent="0" marL="0">
              <a:spcAft>
                <a:spcPts val="1100"/>
              </a:spcAft>
              <a:buNone/>
            </a:pPr>
            <a:r>
              <a:rPr lang="en-US" sz="1500" dirty="0">
                <a:solidFill>
                  <a:srgbClr val="00000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Slide map: Keynote · Panel 2 · 3 · 4 · 5 · 6 · Longest-titles stress test.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B05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914400"/>
            <a:ext cx="15727680" cy="8046720"/>
          </a:xfrm>
          <a:prstGeom prst="roundRect">
            <a:avLst>
              <a:gd name="adj" fmla="val 2500"/>
            </a:avLst>
          </a:prstGeom>
          <a:ln/>
        </p:spPr>
      </p:sp>
      <p:pic>
        <p:nvPicPr>
          <p:cNvPr id="3" name="Image 0" descr="assets/head_AM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60920" y="2071243"/>
            <a:ext cx="2834640" cy="2834640"/>
          </a:xfrm>
          <a:prstGeom prst="ellipse">
            <a:avLst/>
          </a:prstGeom>
        </p:spPr>
      </p:pic>
      <p:sp>
        <p:nvSpPr>
          <p:cNvPr id="4" name="Text 1"/>
          <p:cNvSpPr/>
          <p:nvPr/>
        </p:nvSpPr>
        <p:spPr>
          <a:xfrm>
            <a:off x="5577840" y="5033899"/>
            <a:ext cx="6400800" cy="8707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Alex Morgan</a:t>
            </a:r>
            <a:endParaRPr lang="en-US" sz="27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Principal Analyst</a:t>
            </a:r>
            <a:endParaRPr lang="en-US" sz="27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40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Fastmarkets</a:t>
            </a:r>
            <a:endParaRPr lang="en-US" sz="2700" dirty="0"/>
          </a:p>
        </p:txBody>
      </p:sp>
      <p:sp>
        <p:nvSpPr>
          <p:cNvPr id="5" name="Text 2"/>
          <p:cNvSpPr/>
          <p:nvPr/>
        </p:nvSpPr>
        <p:spPr>
          <a:xfrm>
            <a:off x="1858061" y="6197219"/>
            <a:ext cx="13840358" cy="12100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2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Powering the Next Decade:</a:t>
            </a:r>
            <a:endParaRPr lang="en-US" sz="3800" dirty="0"/>
          </a:p>
          <a:p>
            <a:pPr algn="ctr" indent="0" marL="0">
              <a:lnSpc>
                <a:spcPct val="112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Lithium Supply, Demand and the Road to 2030</a:t>
            </a:r>
            <a:endParaRPr lang="en-US" sz="3800" dirty="0"/>
          </a:p>
        </p:txBody>
      </p:sp>
      <p:sp>
        <p:nvSpPr>
          <p:cNvPr id="6" name="Text 3"/>
          <p:cNvSpPr/>
          <p:nvPr/>
        </p:nvSpPr>
        <p:spPr>
          <a:xfrm>
            <a:off x="2487168" y="7480427"/>
            <a:ext cx="12582144" cy="415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spc="500" kern="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KEYNOTE PRESENTATION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B05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914400"/>
            <a:ext cx="15727680" cy="8046720"/>
          </a:xfrm>
          <a:prstGeom prst="roundRect">
            <a:avLst>
              <a:gd name="adj" fmla="val 2500"/>
            </a:avLst>
          </a:prstGeom>
          <a:ln/>
        </p:spPr>
      </p:sp>
      <p:pic>
        <p:nvPicPr>
          <p:cNvPr id="3" name="Image 0" descr="assets/head_AM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03620" y="2583561"/>
            <a:ext cx="2286000" cy="2286000"/>
          </a:xfrm>
          <a:prstGeom prst="ellipse">
            <a:avLst/>
          </a:prstGeom>
        </p:spPr>
      </p:pic>
      <p:sp>
        <p:nvSpPr>
          <p:cNvPr id="4" name="Text 1"/>
          <p:cNvSpPr/>
          <p:nvPr/>
        </p:nvSpPr>
        <p:spPr>
          <a:xfrm>
            <a:off x="5779008" y="4997577"/>
            <a:ext cx="2935224" cy="6644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Alex Morgan</a:t>
            </a:r>
            <a:endParaRPr lang="en-US" sz="18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Principal Analyst</a:t>
            </a:r>
            <a:endParaRPr lang="en-US" sz="18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15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Fastmarkets</a:t>
            </a:r>
            <a:endParaRPr lang="en-US" sz="1800" dirty="0"/>
          </a:p>
        </p:txBody>
      </p:sp>
      <p:pic>
        <p:nvPicPr>
          <p:cNvPr id="5" name="Image 1" descr="assets/head_JL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6860" y="2583561"/>
            <a:ext cx="2286000" cy="2286000"/>
          </a:xfrm>
          <a:prstGeom prst="ellipse">
            <a:avLst/>
          </a:prstGeom>
        </p:spPr>
      </p:pic>
      <p:sp>
        <p:nvSpPr>
          <p:cNvPr id="6" name="Text 2"/>
          <p:cNvSpPr/>
          <p:nvPr/>
        </p:nvSpPr>
        <p:spPr>
          <a:xfrm>
            <a:off x="8842248" y="4997577"/>
            <a:ext cx="2935224" cy="6644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Jordan Lee</a:t>
            </a:r>
            <a:endParaRPr lang="en-US" sz="18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VP Strategy</a:t>
            </a:r>
            <a:endParaRPr lang="en-US" sz="18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15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Ion Dynamics</a:t>
            </a:r>
            <a:endParaRPr lang="en-US" sz="1800" dirty="0"/>
          </a:p>
        </p:txBody>
      </p:sp>
      <p:sp>
        <p:nvSpPr>
          <p:cNvPr id="7" name="Text 3"/>
          <p:cNvSpPr/>
          <p:nvPr/>
        </p:nvSpPr>
        <p:spPr>
          <a:xfrm>
            <a:off x="1858061" y="5954649"/>
            <a:ext cx="13840358" cy="9784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2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Powering the Next Decade:</a:t>
            </a:r>
            <a:endParaRPr lang="en-US" sz="3000" dirty="0"/>
          </a:p>
          <a:p>
            <a:pPr algn="ctr" indent="0" marL="0">
              <a:lnSpc>
                <a:spcPct val="112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Lithium Supply, Demand and the Road to 2030</a:t>
            </a:r>
            <a:endParaRPr lang="en-US" sz="3000" dirty="0"/>
          </a:p>
        </p:txBody>
      </p:sp>
      <p:sp>
        <p:nvSpPr>
          <p:cNvPr id="8" name="Text 4"/>
          <p:cNvSpPr/>
          <p:nvPr/>
        </p:nvSpPr>
        <p:spPr>
          <a:xfrm>
            <a:off x="2487168" y="7006209"/>
            <a:ext cx="12582144" cy="3771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spc="500" kern="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PANEL SESSION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B05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914400"/>
            <a:ext cx="15727680" cy="8046720"/>
          </a:xfrm>
          <a:prstGeom prst="roundRect">
            <a:avLst>
              <a:gd name="adj" fmla="val 2500"/>
            </a:avLst>
          </a:prstGeom>
          <a:ln/>
        </p:spPr>
      </p:sp>
      <p:pic>
        <p:nvPicPr>
          <p:cNvPr id="3" name="Image 0" descr="assets/head_AM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0" y="2583561"/>
            <a:ext cx="2286000" cy="2286000"/>
          </a:xfrm>
          <a:prstGeom prst="ellipse">
            <a:avLst/>
          </a:prstGeom>
        </p:spPr>
      </p:pic>
      <p:sp>
        <p:nvSpPr>
          <p:cNvPr id="4" name="Text 1"/>
          <p:cNvSpPr/>
          <p:nvPr/>
        </p:nvSpPr>
        <p:spPr>
          <a:xfrm>
            <a:off x="4247388" y="4997577"/>
            <a:ext cx="2935224" cy="6644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Alex Morgan</a:t>
            </a:r>
            <a:endParaRPr lang="en-US" sz="18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Principal Analyst</a:t>
            </a:r>
            <a:endParaRPr lang="en-US" sz="18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15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Fastmarkets</a:t>
            </a:r>
            <a:endParaRPr lang="en-US" sz="1800" dirty="0"/>
          </a:p>
        </p:txBody>
      </p:sp>
      <p:pic>
        <p:nvPicPr>
          <p:cNvPr id="5" name="Image 1" descr="assets/head_JL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5240" y="2583561"/>
            <a:ext cx="2286000" cy="2286000"/>
          </a:xfrm>
          <a:prstGeom prst="ellipse">
            <a:avLst/>
          </a:prstGeom>
        </p:spPr>
      </p:pic>
      <p:sp>
        <p:nvSpPr>
          <p:cNvPr id="6" name="Text 2"/>
          <p:cNvSpPr/>
          <p:nvPr/>
        </p:nvSpPr>
        <p:spPr>
          <a:xfrm>
            <a:off x="7310628" y="4997577"/>
            <a:ext cx="2935224" cy="6644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Jordan Lee</a:t>
            </a:r>
            <a:endParaRPr lang="en-US" sz="18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VP Strategy</a:t>
            </a:r>
            <a:endParaRPr lang="en-US" sz="18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15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Ion Dynamics</a:t>
            </a:r>
            <a:endParaRPr lang="en-US" sz="1800" dirty="0"/>
          </a:p>
        </p:txBody>
      </p:sp>
      <p:pic>
        <p:nvPicPr>
          <p:cNvPr id="7" name="Image 2" descr="assets/head_PS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98480" y="2583561"/>
            <a:ext cx="2286000" cy="2286000"/>
          </a:xfrm>
          <a:prstGeom prst="ellipse">
            <a:avLst/>
          </a:prstGeom>
        </p:spPr>
      </p:pic>
      <p:sp>
        <p:nvSpPr>
          <p:cNvPr id="8" name="Text 3"/>
          <p:cNvSpPr/>
          <p:nvPr/>
        </p:nvSpPr>
        <p:spPr>
          <a:xfrm>
            <a:off x="10373868" y="4997577"/>
            <a:ext cx="2935224" cy="6644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Priya Sharma</a:t>
            </a:r>
            <a:endParaRPr lang="en-US" sz="18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Director, Battery Materials</a:t>
            </a:r>
            <a:endParaRPr lang="en-US" sz="18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15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NovaCell</a:t>
            </a:r>
            <a:endParaRPr lang="en-US" sz="1800" dirty="0"/>
          </a:p>
        </p:txBody>
      </p:sp>
      <p:sp>
        <p:nvSpPr>
          <p:cNvPr id="9" name="Text 4"/>
          <p:cNvSpPr/>
          <p:nvPr/>
        </p:nvSpPr>
        <p:spPr>
          <a:xfrm>
            <a:off x="1858061" y="5954649"/>
            <a:ext cx="13840358" cy="9784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2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Powering the Next Decade:</a:t>
            </a:r>
            <a:endParaRPr lang="en-US" sz="3000" dirty="0"/>
          </a:p>
          <a:p>
            <a:pPr algn="ctr" indent="0" marL="0">
              <a:lnSpc>
                <a:spcPct val="112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Lithium Supply, Demand and the Road to 2030</a:t>
            </a:r>
            <a:endParaRPr lang="en-US" sz="3000" dirty="0"/>
          </a:p>
        </p:txBody>
      </p:sp>
      <p:sp>
        <p:nvSpPr>
          <p:cNvPr id="10" name="Text 5"/>
          <p:cNvSpPr/>
          <p:nvPr/>
        </p:nvSpPr>
        <p:spPr>
          <a:xfrm>
            <a:off x="2487168" y="7006209"/>
            <a:ext cx="12582144" cy="3771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spc="500" kern="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PANEL SESSION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B05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914400"/>
            <a:ext cx="15727680" cy="8046720"/>
          </a:xfrm>
          <a:prstGeom prst="roundRect">
            <a:avLst>
              <a:gd name="adj" fmla="val 2500"/>
            </a:avLst>
          </a:prstGeom>
          <a:ln/>
        </p:spPr>
      </p:sp>
      <p:pic>
        <p:nvPicPr>
          <p:cNvPr id="3" name="Image 0" descr="assets/head_AM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40380" y="2583561"/>
            <a:ext cx="2286000" cy="2286000"/>
          </a:xfrm>
          <a:prstGeom prst="ellipse">
            <a:avLst/>
          </a:prstGeom>
        </p:spPr>
      </p:pic>
      <p:sp>
        <p:nvSpPr>
          <p:cNvPr id="4" name="Text 1"/>
          <p:cNvSpPr/>
          <p:nvPr/>
        </p:nvSpPr>
        <p:spPr>
          <a:xfrm>
            <a:off x="2715768" y="4997577"/>
            <a:ext cx="2935224" cy="6644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Alex Morgan</a:t>
            </a:r>
            <a:endParaRPr lang="en-US" sz="18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Principal Analyst</a:t>
            </a:r>
            <a:endParaRPr lang="en-US" sz="18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15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Fastmarkets</a:t>
            </a:r>
            <a:endParaRPr lang="en-US" sz="1800" dirty="0"/>
          </a:p>
        </p:txBody>
      </p:sp>
      <p:pic>
        <p:nvPicPr>
          <p:cNvPr id="5" name="Image 1" descr="assets/head_JL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620" y="2583561"/>
            <a:ext cx="2286000" cy="2286000"/>
          </a:xfrm>
          <a:prstGeom prst="ellipse">
            <a:avLst/>
          </a:prstGeom>
        </p:spPr>
      </p:pic>
      <p:sp>
        <p:nvSpPr>
          <p:cNvPr id="6" name="Text 2"/>
          <p:cNvSpPr/>
          <p:nvPr/>
        </p:nvSpPr>
        <p:spPr>
          <a:xfrm>
            <a:off x="5779008" y="4997577"/>
            <a:ext cx="2935224" cy="6644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Jordan Lee</a:t>
            </a:r>
            <a:endParaRPr lang="en-US" sz="18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VP Strategy</a:t>
            </a:r>
            <a:endParaRPr lang="en-US" sz="18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15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Ion Dynamics</a:t>
            </a:r>
            <a:endParaRPr lang="en-US" sz="1800" dirty="0"/>
          </a:p>
        </p:txBody>
      </p:sp>
      <p:pic>
        <p:nvPicPr>
          <p:cNvPr id="7" name="Image 2" descr="assets/head_PS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66860" y="2583561"/>
            <a:ext cx="2286000" cy="2286000"/>
          </a:xfrm>
          <a:prstGeom prst="ellipse">
            <a:avLst/>
          </a:prstGeom>
        </p:spPr>
      </p:pic>
      <p:sp>
        <p:nvSpPr>
          <p:cNvPr id="8" name="Text 3"/>
          <p:cNvSpPr/>
          <p:nvPr/>
        </p:nvSpPr>
        <p:spPr>
          <a:xfrm>
            <a:off x="8842248" y="4997577"/>
            <a:ext cx="2935224" cy="6644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Priya Sharma</a:t>
            </a:r>
            <a:endParaRPr lang="en-US" sz="18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Director, Battery Materials</a:t>
            </a:r>
            <a:endParaRPr lang="en-US" sz="18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15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NovaCell</a:t>
            </a:r>
            <a:endParaRPr lang="en-US" sz="1800" dirty="0"/>
          </a:p>
        </p:txBody>
      </p:sp>
      <p:pic>
        <p:nvPicPr>
          <p:cNvPr id="9" name="Image 3" descr="assets/head_DP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230100" y="2583561"/>
            <a:ext cx="2286000" cy="2286000"/>
          </a:xfrm>
          <a:prstGeom prst="ellipse">
            <a:avLst/>
          </a:prstGeom>
        </p:spPr>
      </p:pic>
      <p:sp>
        <p:nvSpPr>
          <p:cNvPr id="10" name="Text 4"/>
          <p:cNvSpPr/>
          <p:nvPr/>
        </p:nvSpPr>
        <p:spPr>
          <a:xfrm>
            <a:off x="11905488" y="4997577"/>
            <a:ext cx="2935224" cy="6644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Daniel Park</a:t>
            </a:r>
            <a:endParaRPr lang="en-US" sz="18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Chief Executive Officer</a:t>
            </a:r>
            <a:endParaRPr lang="en-US" sz="18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15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LithCore</a:t>
            </a:r>
            <a:endParaRPr lang="en-US" sz="1800" dirty="0"/>
          </a:p>
        </p:txBody>
      </p:sp>
      <p:sp>
        <p:nvSpPr>
          <p:cNvPr id="11" name="Text 5"/>
          <p:cNvSpPr/>
          <p:nvPr/>
        </p:nvSpPr>
        <p:spPr>
          <a:xfrm>
            <a:off x="1858061" y="5954649"/>
            <a:ext cx="13840358" cy="9784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2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Powering the Next Decade:</a:t>
            </a:r>
            <a:endParaRPr lang="en-US" sz="3000" dirty="0"/>
          </a:p>
          <a:p>
            <a:pPr algn="ctr" indent="0" marL="0">
              <a:lnSpc>
                <a:spcPct val="112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Lithium Supply, Demand and the Road to 2030</a:t>
            </a:r>
            <a:endParaRPr lang="en-US" sz="3000" dirty="0"/>
          </a:p>
        </p:txBody>
      </p:sp>
      <p:sp>
        <p:nvSpPr>
          <p:cNvPr id="12" name="Text 6"/>
          <p:cNvSpPr/>
          <p:nvPr/>
        </p:nvSpPr>
        <p:spPr>
          <a:xfrm>
            <a:off x="2487168" y="7006209"/>
            <a:ext cx="12582144" cy="3771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spc="500" kern="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PANEL SESSION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B05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914400"/>
            <a:ext cx="15727680" cy="8046720"/>
          </a:xfrm>
          <a:prstGeom prst="roundRect">
            <a:avLst>
              <a:gd name="adj" fmla="val 2500"/>
            </a:avLst>
          </a:prstGeom>
          <a:ln/>
        </p:spPr>
      </p:sp>
      <p:pic>
        <p:nvPicPr>
          <p:cNvPr id="3" name="Image 0" descr="assets/head_AM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6100" y="2818765"/>
            <a:ext cx="1874520" cy="1874520"/>
          </a:xfrm>
          <a:prstGeom prst="ellipse">
            <a:avLst/>
          </a:prstGeom>
        </p:spPr>
      </p:pic>
      <p:sp>
        <p:nvSpPr>
          <p:cNvPr id="4" name="Text 1"/>
          <p:cNvSpPr/>
          <p:nvPr/>
        </p:nvSpPr>
        <p:spPr>
          <a:xfrm>
            <a:off x="2898648" y="4821301"/>
            <a:ext cx="2249424" cy="6055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Alex Morgan</a:t>
            </a:r>
            <a:endParaRPr lang="en-US" sz="16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Principal Analyst</a:t>
            </a:r>
            <a:endParaRPr lang="en-US" sz="16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05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Fastmarkets</a:t>
            </a:r>
            <a:endParaRPr lang="en-US" sz="1600" dirty="0"/>
          </a:p>
        </p:txBody>
      </p:sp>
      <p:pic>
        <p:nvPicPr>
          <p:cNvPr id="5" name="Image 1" descr="assets/head_JL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3540" y="2818765"/>
            <a:ext cx="1874520" cy="1874520"/>
          </a:xfrm>
          <a:prstGeom prst="ellipse">
            <a:avLst/>
          </a:prstGeom>
        </p:spPr>
      </p:pic>
      <p:sp>
        <p:nvSpPr>
          <p:cNvPr id="6" name="Text 2"/>
          <p:cNvSpPr/>
          <p:nvPr/>
        </p:nvSpPr>
        <p:spPr>
          <a:xfrm>
            <a:off x="5276088" y="4821301"/>
            <a:ext cx="2249424" cy="6055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Jordan Lee</a:t>
            </a:r>
            <a:endParaRPr lang="en-US" sz="16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VP Strategy</a:t>
            </a:r>
            <a:endParaRPr lang="en-US" sz="16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05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Ion Dynamics</a:t>
            </a:r>
            <a:endParaRPr lang="en-US" sz="1600" dirty="0"/>
          </a:p>
        </p:txBody>
      </p:sp>
      <p:pic>
        <p:nvPicPr>
          <p:cNvPr id="7" name="Image 2" descr="assets/head_PS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40980" y="2818765"/>
            <a:ext cx="1874520" cy="1874520"/>
          </a:xfrm>
          <a:prstGeom prst="ellipse">
            <a:avLst/>
          </a:prstGeom>
        </p:spPr>
      </p:pic>
      <p:sp>
        <p:nvSpPr>
          <p:cNvPr id="8" name="Text 3"/>
          <p:cNvSpPr/>
          <p:nvPr/>
        </p:nvSpPr>
        <p:spPr>
          <a:xfrm>
            <a:off x="7653528" y="4821301"/>
            <a:ext cx="2249424" cy="6055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Priya Sharma</a:t>
            </a:r>
            <a:endParaRPr lang="en-US" sz="16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Director, Battery Materials</a:t>
            </a:r>
            <a:endParaRPr lang="en-US" sz="16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05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NovaCell</a:t>
            </a:r>
            <a:endParaRPr lang="en-US" sz="1600" dirty="0"/>
          </a:p>
        </p:txBody>
      </p:sp>
      <p:pic>
        <p:nvPicPr>
          <p:cNvPr id="9" name="Image 3" descr="assets/head_DP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18420" y="2818765"/>
            <a:ext cx="1874520" cy="1874520"/>
          </a:xfrm>
          <a:prstGeom prst="ellipse">
            <a:avLst/>
          </a:prstGeom>
        </p:spPr>
      </p:pic>
      <p:sp>
        <p:nvSpPr>
          <p:cNvPr id="10" name="Text 4"/>
          <p:cNvSpPr/>
          <p:nvPr/>
        </p:nvSpPr>
        <p:spPr>
          <a:xfrm>
            <a:off x="10030968" y="4821301"/>
            <a:ext cx="2249424" cy="6055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Daniel Park</a:t>
            </a:r>
            <a:endParaRPr lang="en-US" sz="16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Chief Executive Officer</a:t>
            </a:r>
            <a:endParaRPr lang="en-US" sz="16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05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LithCore</a:t>
            </a:r>
            <a:endParaRPr lang="en-US" sz="1600" dirty="0"/>
          </a:p>
        </p:txBody>
      </p:sp>
      <p:pic>
        <p:nvPicPr>
          <p:cNvPr id="11" name="Image 4" descr="assets/head_MG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595860" y="2818765"/>
            <a:ext cx="1874520" cy="1874520"/>
          </a:xfrm>
          <a:prstGeom prst="ellipse">
            <a:avLst/>
          </a:prstGeom>
        </p:spPr>
      </p:pic>
      <p:sp>
        <p:nvSpPr>
          <p:cNvPr id="12" name="Text 5"/>
          <p:cNvSpPr/>
          <p:nvPr/>
        </p:nvSpPr>
        <p:spPr>
          <a:xfrm>
            <a:off x="12408408" y="4821301"/>
            <a:ext cx="2249424" cy="6055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Maria Gonzalez</a:t>
            </a:r>
            <a:endParaRPr lang="en-US" sz="16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Head of Research</a:t>
            </a:r>
            <a:endParaRPr lang="en-US" sz="16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05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VoltEdge</a:t>
            </a:r>
            <a:endParaRPr lang="en-US" sz="1600" dirty="0"/>
          </a:p>
        </p:txBody>
      </p:sp>
      <p:sp>
        <p:nvSpPr>
          <p:cNvPr id="13" name="Text 6"/>
          <p:cNvSpPr/>
          <p:nvPr/>
        </p:nvSpPr>
        <p:spPr>
          <a:xfrm>
            <a:off x="1858061" y="5719445"/>
            <a:ext cx="13840358" cy="9784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2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Powering the Next Decade:</a:t>
            </a:r>
            <a:endParaRPr lang="en-US" sz="3000" dirty="0"/>
          </a:p>
          <a:p>
            <a:pPr algn="ctr" indent="0" marL="0">
              <a:lnSpc>
                <a:spcPct val="112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Lithium Supply, Demand and the Road to 2030</a:t>
            </a:r>
            <a:endParaRPr lang="en-US" sz="3000" dirty="0"/>
          </a:p>
        </p:txBody>
      </p:sp>
      <p:sp>
        <p:nvSpPr>
          <p:cNvPr id="14" name="Text 7"/>
          <p:cNvSpPr/>
          <p:nvPr/>
        </p:nvSpPr>
        <p:spPr>
          <a:xfrm>
            <a:off x="2487168" y="6771005"/>
            <a:ext cx="12582144" cy="3771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spc="500" kern="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PANEL SESSION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B05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914400"/>
            <a:ext cx="15727680" cy="8046720"/>
          </a:xfrm>
          <a:prstGeom prst="roundRect">
            <a:avLst>
              <a:gd name="adj" fmla="val 2500"/>
            </a:avLst>
          </a:prstGeom>
          <a:ln/>
        </p:spPr>
      </p:sp>
      <p:pic>
        <p:nvPicPr>
          <p:cNvPr id="3" name="Image 0" descr="assets/head_AM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97380" y="2818765"/>
            <a:ext cx="1874520" cy="1874520"/>
          </a:xfrm>
          <a:prstGeom prst="ellipse">
            <a:avLst/>
          </a:prstGeom>
        </p:spPr>
      </p:pic>
      <p:sp>
        <p:nvSpPr>
          <p:cNvPr id="4" name="Text 1"/>
          <p:cNvSpPr/>
          <p:nvPr/>
        </p:nvSpPr>
        <p:spPr>
          <a:xfrm>
            <a:off x="1709928" y="4821301"/>
            <a:ext cx="2249424" cy="6055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Alex Morgan</a:t>
            </a:r>
            <a:endParaRPr lang="en-US" sz="16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Principal Analyst</a:t>
            </a:r>
            <a:endParaRPr lang="en-US" sz="16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05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Fastmarkets</a:t>
            </a:r>
            <a:endParaRPr lang="en-US" sz="1600" dirty="0"/>
          </a:p>
        </p:txBody>
      </p:sp>
      <p:pic>
        <p:nvPicPr>
          <p:cNvPr id="5" name="Image 1" descr="assets/head_JL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4820" y="2818765"/>
            <a:ext cx="1874520" cy="1874520"/>
          </a:xfrm>
          <a:prstGeom prst="ellipse">
            <a:avLst/>
          </a:prstGeom>
        </p:spPr>
      </p:pic>
      <p:sp>
        <p:nvSpPr>
          <p:cNvPr id="6" name="Text 2"/>
          <p:cNvSpPr/>
          <p:nvPr/>
        </p:nvSpPr>
        <p:spPr>
          <a:xfrm>
            <a:off x="4087368" y="4821301"/>
            <a:ext cx="2249424" cy="6055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Jordan Lee</a:t>
            </a:r>
            <a:endParaRPr lang="en-US" sz="16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VP Strategy</a:t>
            </a:r>
            <a:endParaRPr lang="en-US" sz="16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05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Ion Dynamics</a:t>
            </a:r>
            <a:endParaRPr lang="en-US" sz="1600" dirty="0"/>
          </a:p>
        </p:txBody>
      </p:sp>
      <p:pic>
        <p:nvPicPr>
          <p:cNvPr id="7" name="Image 2" descr="assets/head_PS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52260" y="2818765"/>
            <a:ext cx="1874520" cy="1874520"/>
          </a:xfrm>
          <a:prstGeom prst="ellipse">
            <a:avLst/>
          </a:prstGeom>
        </p:spPr>
      </p:pic>
      <p:sp>
        <p:nvSpPr>
          <p:cNvPr id="8" name="Text 3"/>
          <p:cNvSpPr/>
          <p:nvPr/>
        </p:nvSpPr>
        <p:spPr>
          <a:xfrm>
            <a:off x="6464808" y="4821301"/>
            <a:ext cx="2249424" cy="6055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Priya Sharma</a:t>
            </a:r>
            <a:endParaRPr lang="en-US" sz="16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Director, Battery Materials</a:t>
            </a:r>
            <a:endParaRPr lang="en-US" sz="16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05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NovaCell</a:t>
            </a:r>
            <a:endParaRPr lang="en-US" sz="1600" dirty="0"/>
          </a:p>
        </p:txBody>
      </p:sp>
      <p:pic>
        <p:nvPicPr>
          <p:cNvPr id="9" name="Image 3" descr="assets/head_DP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29700" y="2818765"/>
            <a:ext cx="1874520" cy="1874520"/>
          </a:xfrm>
          <a:prstGeom prst="ellipse">
            <a:avLst/>
          </a:prstGeom>
        </p:spPr>
      </p:pic>
      <p:sp>
        <p:nvSpPr>
          <p:cNvPr id="10" name="Text 4"/>
          <p:cNvSpPr/>
          <p:nvPr/>
        </p:nvSpPr>
        <p:spPr>
          <a:xfrm>
            <a:off x="8842248" y="4821301"/>
            <a:ext cx="2249424" cy="6055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Daniel Park</a:t>
            </a:r>
            <a:endParaRPr lang="en-US" sz="16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Chief Executive Officer</a:t>
            </a:r>
            <a:endParaRPr lang="en-US" sz="16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05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LithCore</a:t>
            </a:r>
            <a:endParaRPr lang="en-US" sz="1600" dirty="0"/>
          </a:p>
        </p:txBody>
      </p:sp>
      <p:pic>
        <p:nvPicPr>
          <p:cNvPr id="11" name="Image 4" descr="assets/head_MG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07140" y="2818765"/>
            <a:ext cx="1874520" cy="1874520"/>
          </a:xfrm>
          <a:prstGeom prst="ellipse">
            <a:avLst/>
          </a:prstGeom>
        </p:spPr>
      </p:pic>
      <p:sp>
        <p:nvSpPr>
          <p:cNvPr id="12" name="Text 5"/>
          <p:cNvSpPr/>
          <p:nvPr/>
        </p:nvSpPr>
        <p:spPr>
          <a:xfrm>
            <a:off x="11219688" y="4821301"/>
            <a:ext cx="2249424" cy="6055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Maria Gonzalez</a:t>
            </a:r>
            <a:endParaRPr lang="en-US" sz="16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Head of Research</a:t>
            </a:r>
            <a:endParaRPr lang="en-US" sz="16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05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VoltEdge</a:t>
            </a:r>
            <a:endParaRPr lang="en-US" sz="1600" dirty="0"/>
          </a:p>
        </p:txBody>
      </p:sp>
      <p:pic>
        <p:nvPicPr>
          <p:cNvPr id="13" name="Image 5" descr="assets/head_TB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84580" y="2818765"/>
            <a:ext cx="1874520" cy="1874520"/>
          </a:xfrm>
          <a:prstGeom prst="ellipse">
            <a:avLst/>
          </a:prstGeom>
        </p:spPr>
      </p:pic>
      <p:sp>
        <p:nvSpPr>
          <p:cNvPr id="14" name="Text 6"/>
          <p:cNvSpPr/>
          <p:nvPr/>
        </p:nvSpPr>
        <p:spPr>
          <a:xfrm>
            <a:off x="13597128" y="4821301"/>
            <a:ext cx="2249424" cy="6055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Tom Becker</a:t>
            </a:r>
            <a:endParaRPr lang="en-US" sz="16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Chief Commercial Officer</a:t>
            </a:r>
            <a:endParaRPr lang="en-US" sz="160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105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MineralX</a:t>
            </a:r>
            <a:endParaRPr lang="en-US" sz="1600" dirty="0"/>
          </a:p>
        </p:txBody>
      </p:sp>
      <p:sp>
        <p:nvSpPr>
          <p:cNvPr id="15" name="Text 7"/>
          <p:cNvSpPr/>
          <p:nvPr/>
        </p:nvSpPr>
        <p:spPr>
          <a:xfrm>
            <a:off x="1858061" y="5719445"/>
            <a:ext cx="13840358" cy="9784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2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Powering the Next Decade:</a:t>
            </a:r>
            <a:endParaRPr lang="en-US" sz="3000" dirty="0"/>
          </a:p>
          <a:p>
            <a:pPr algn="ctr" indent="0" marL="0">
              <a:lnSpc>
                <a:spcPct val="112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Lithium Supply, Demand and the Road to 2030</a:t>
            </a:r>
            <a:endParaRPr lang="en-US" sz="3000" dirty="0"/>
          </a:p>
        </p:txBody>
      </p:sp>
      <p:sp>
        <p:nvSpPr>
          <p:cNvPr id="16" name="Text 8"/>
          <p:cNvSpPr/>
          <p:nvPr/>
        </p:nvSpPr>
        <p:spPr>
          <a:xfrm>
            <a:off x="2487168" y="6771005"/>
            <a:ext cx="12582144" cy="3771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spc="500" kern="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PANEL SESSION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B05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914400"/>
            <a:ext cx="15727680" cy="8046720"/>
          </a:xfrm>
          <a:prstGeom prst="roundRect">
            <a:avLst>
              <a:gd name="adj" fmla="val 2500"/>
            </a:avLst>
          </a:prstGeom>
          <a:ln/>
        </p:spPr>
      </p:sp>
      <p:pic>
        <p:nvPicPr>
          <p:cNvPr id="3" name="Image 0" descr="assets/head_AM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23160" y="2760980"/>
            <a:ext cx="1645920" cy="1645920"/>
          </a:xfrm>
          <a:prstGeom prst="ellipse">
            <a:avLst/>
          </a:prstGeom>
        </p:spPr>
      </p:pic>
      <p:sp>
        <p:nvSpPr>
          <p:cNvPr id="4" name="Text 1"/>
          <p:cNvSpPr/>
          <p:nvPr/>
        </p:nvSpPr>
        <p:spPr>
          <a:xfrm>
            <a:off x="2203704" y="4534916"/>
            <a:ext cx="2084832" cy="9443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25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Konstantinos Papadopoulos I</a:t>
            </a:r>
            <a:endParaRPr lang="en-US" sz="125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SVP, Global Battery Raw Materials Strategy &amp; Market Intelligence</a:t>
            </a:r>
            <a:endParaRPr lang="en-US" sz="125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85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International Lithium &amp; Energy Storage Consortium</a:t>
            </a:r>
            <a:endParaRPr lang="en-US" sz="1250" dirty="0"/>
          </a:p>
        </p:txBody>
      </p:sp>
      <p:pic>
        <p:nvPicPr>
          <p:cNvPr id="5" name="Image 1" descr="assets/head_JL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6008" y="2760980"/>
            <a:ext cx="1645920" cy="1645920"/>
          </a:xfrm>
          <a:prstGeom prst="ellipse">
            <a:avLst/>
          </a:prstGeom>
        </p:spPr>
      </p:pic>
      <p:sp>
        <p:nvSpPr>
          <p:cNvPr id="6" name="Text 2"/>
          <p:cNvSpPr/>
          <p:nvPr/>
        </p:nvSpPr>
        <p:spPr>
          <a:xfrm>
            <a:off x="4416552" y="4534916"/>
            <a:ext cx="2084832" cy="9443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25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Konstantinos Papadopoulos II</a:t>
            </a:r>
            <a:endParaRPr lang="en-US" sz="125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SVP, Global Battery Raw Materials Strategy &amp; Market Intelligence</a:t>
            </a:r>
            <a:endParaRPr lang="en-US" sz="125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85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International Lithium &amp; Energy Storage Consortium</a:t>
            </a:r>
            <a:endParaRPr lang="en-US" sz="1250" dirty="0"/>
          </a:p>
        </p:txBody>
      </p:sp>
      <p:pic>
        <p:nvPicPr>
          <p:cNvPr id="7" name="Image 2" descr="assets/head_PS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48856" y="2760980"/>
            <a:ext cx="1645920" cy="1645920"/>
          </a:xfrm>
          <a:prstGeom prst="ellipse">
            <a:avLst/>
          </a:prstGeom>
        </p:spPr>
      </p:pic>
      <p:sp>
        <p:nvSpPr>
          <p:cNvPr id="8" name="Text 3"/>
          <p:cNvSpPr/>
          <p:nvPr/>
        </p:nvSpPr>
        <p:spPr>
          <a:xfrm>
            <a:off x="6629400" y="4534916"/>
            <a:ext cx="2084832" cy="9443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25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Konstantinos Papadopoulos III</a:t>
            </a:r>
            <a:endParaRPr lang="en-US" sz="125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SVP, Global Battery Raw Materials Strategy &amp; Market Intelligence</a:t>
            </a:r>
            <a:endParaRPr lang="en-US" sz="125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85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International Lithium &amp; Energy Storage Consortium</a:t>
            </a:r>
            <a:endParaRPr lang="en-US" sz="1250" dirty="0"/>
          </a:p>
        </p:txBody>
      </p:sp>
      <p:pic>
        <p:nvPicPr>
          <p:cNvPr id="9" name="Image 3" descr="assets/head_DP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61704" y="2760980"/>
            <a:ext cx="1645920" cy="1645920"/>
          </a:xfrm>
          <a:prstGeom prst="ellipse">
            <a:avLst/>
          </a:prstGeom>
        </p:spPr>
      </p:pic>
      <p:sp>
        <p:nvSpPr>
          <p:cNvPr id="10" name="Text 4"/>
          <p:cNvSpPr/>
          <p:nvPr/>
        </p:nvSpPr>
        <p:spPr>
          <a:xfrm>
            <a:off x="8842248" y="4534916"/>
            <a:ext cx="2084832" cy="9443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25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Konstantinos Papadopoulos IV</a:t>
            </a:r>
            <a:endParaRPr lang="en-US" sz="125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SVP, Global Battery Raw Materials Strategy &amp; Market Intelligence</a:t>
            </a:r>
            <a:endParaRPr lang="en-US" sz="125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85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International Lithium &amp; Energy Storage Consortium</a:t>
            </a:r>
            <a:endParaRPr lang="en-US" sz="1250" dirty="0"/>
          </a:p>
        </p:txBody>
      </p:sp>
      <p:pic>
        <p:nvPicPr>
          <p:cNvPr id="11" name="Image 4" descr="assets/head_MG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274552" y="2760980"/>
            <a:ext cx="1645920" cy="1645920"/>
          </a:xfrm>
          <a:prstGeom prst="ellipse">
            <a:avLst/>
          </a:prstGeom>
        </p:spPr>
      </p:pic>
      <p:sp>
        <p:nvSpPr>
          <p:cNvPr id="12" name="Text 5"/>
          <p:cNvSpPr/>
          <p:nvPr/>
        </p:nvSpPr>
        <p:spPr>
          <a:xfrm>
            <a:off x="11055096" y="4534916"/>
            <a:ext cx="2084832" cy="9443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25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Konstantinos Papadopoulos V</a:t>
            </a:r>
            <a:endParaRPr lang="en-US" sz="125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SVP, Global Battery Raw Materials Strategy &amp; Market Intelligence</a:t>
            </a:r>
            <a:endParaRPr lang="en-US" sz="125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85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International Lithium &amp; Energy Storage Consortium</a:t>
            </a:r>
            <a:endParaRPr lang="en-US" sz="1250" dirty="0"/>
          </a:p>
        </p:txBody>
      </p:sp>
      <p:pic>
        <p:nvPicPr>
          <p:cNvPr id="13" name="Image 5" descr="assets/head_TB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487400" y="2760980"/>
            <a:ext cx="1645920" cy="1645920"/>
          </a:xfrm>
          <a:prstGeom prst="ellipse">
            <a:avLst/>
          </a:prstGeom>
        </p:spPr>
      </p:pic>
      <p:sp>
        <p:nvSpPr>
          <p:cNvPr id="14" name="Text 6"/>
          <p:cNvSpPr/>
          <p:nvPr/>
        </p:nvSpPr>
        <p:spPr>
          <a:xfrm>
            <a:off x="13267944" y="4534916"/>
            <a:ext cx="2084832" cy="9443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6000"/>
              </a:lnSpc>
              <a:buNone/>
            </a:pPr>
            <a:r>
              <a:rPr lang="en-US" sz="125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Konstantinos Papadopoulos VI</a:t>
            </a:r>
            <a:endParaRPr lang="en-US" sz="125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SVP, Global Battery Raw Materials Strategy &amp; Market Intelligence</a:t>
            </a:r>
            <a:endParaRPr lang="en-US" sz="1250" dirty="0"/>
          </a:p>
          <a:p>
            <a:pPr algn="ctr" indent="0" marL="0">
              <a:lnSpc>
                <a:spcPct val="116000"/>
              </a:lnSpc>
              <a:buNone/>
            </a:pPr>
            <a:r>
              <a:rPr lang="en-US" sz="850" dirty="0">
                <a:solidFill>
                  <a:srgbClr val="C9B8E0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International Lithium &amp; Energy Storage Consortium</a:t>
            </a:r>
            <a:endParaRPr lang="en-US" sz="1250" dirty="0"/>
          </a:p>
        </p:txBody>
      </p:sp>
      <p:sp>
        <p:nvSpPr>
          <p:cNvPr id="15" name="Text 7"/>
          <p:cNvSpPr/>
          <p:nvPr/>
        </p:nvSpPr>
        <p:spPr>
          <a:xfrm>
            <a:off x="1858061" y="5771896"/>
            <a:ext cx="13840358" cy="10218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2000"/>
              </a:lnSpc>
              <a:buNone/>
            </a:pPr>
            <a:r>
              <a:rPr lang="en-US" sz="21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Critical Raw Materials Diplomacy in a Fragmenting World:</a:t>
            </a:r>
            <a:endParaRPr lang="en-US" sz="2100" dirty="0"/>
          </a:p>
          <a:p>
            <a:pPr algn="ctr" indent="0" marL="0">
              <a:lnSpc>
                <a:spcPct val="112000"/>
              </a:lnSpc>
              <a:buNone/>
            </a:pPr>
            <a:r>
              <a:rPr lang="en-US" sz="21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Cross-Border Supply Chains, Tariff Realignment and the New Economics of Battery-Grade</a:t>
            </a:r>
            <a:endParaRPr lang="en-US" sz="2100" dirty="0"/>
          </a:p>
          <a:p>
            <a:pPr algn="ctr" indent="0" marL="0">
              <a:lnSpc>
                <a:spcPct val="112000"/>
              </a:lnSpc>
              <a:buNone/>
            </a:pPr>
            <a:r>
              <a:rPr lang="en-US" sz="2100" b="1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Lithium, Nickel and Cobalt</a:t>
            </a:r>
            <a:endParaRPr lang="en-US" sz="2100" dirty="0"/>
          </a:p>
        </p:txBody>
      </p:sp>
      <p:sp>
        <p:nvSpPr>
          <p:cNvPr id="16" name="Text 8"/>
          <p:cNvSpPr/>
          <p:nvPr/>
        </p:nvSpPr>
        <p:spPr>
          <a:xfrm>
            <a:off x="2487168" y="6866890"/>
            <a:ext cx="12582144" cy="3390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spc="500" kern="0" dirty="0">
                <a:solidFill>
                  <a:srgbClr val="FFFFFF"/>
                </a:solidFill>
                <a:latin typeface="BrownStd" pitchFamily="34" charset="0"/>
                <a:ea typeface="BrownStd" pitchFamily="34" charset="-122"/>
                <a:cs typeface="BrownStd" pitchFamily="34" charset="-120"/>
              </a:rPr>
              <a:t>PANEL SESSION — LONGEST-TITLES STRESS TEST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2026-06-12T04:27:08Z</dcterms:created>
  <dcterms:modified xsi:type="dcterms:W3CDTF">2026-06-12T04:27:08Z</dcterms:modified>
</cp:coreProperties>
</file>