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46350936" cy="9270187"/>
  <p:notesSz cx="9270187" cy="46350936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441563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OPERATOR GUIDE — DELETE THIS SLIDE BEFORE SHOW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1097280" y="1554480"/>
            <a:ext cx="11887200" cy="689274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100"/>
              </a:spcAft>
              <a:buNone/>
            </a:pPr>
            <a:r>
              <a:rPr lang="en-US" sz="1500" b="1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Deck: MAIN CENTRE 5069×1014 (5:1) · GREENSCREEN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Background is CHROMA GREEN (00B050) — AV keys it out; the frosted glass panel and all branding come from the stage look behind. No fills, no shadows.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Headshots: right-click a circle › Change Picture (crop preserved). Edit names/roles/titles directly — native text.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Fonts: LL Brown (BrownStd) — install on the show machine or embed on save. Brief fallback: Arial.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Slide map: Keynote · Panel 2 · 3 · 4 · 5 · 6 · Longest-titles stress test.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49840" y="1005840"/>
            <a:ext cx="26060400" cy="7223760"/>
          </a:xfrm>
          <a:prstGeom prst="roundRect">
            <a:avLst>
              <a:gd name="adj" fmla="val 2785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625560" y="1374902"/>
            <a:ext cx="3108960" cy="310896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9979640" y="4611878"/>
            <a:ext cx="6400800" cy="944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30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30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5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1713464" y="5848858"/>
            <a:ext cx="22933152" cy="1557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50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5000" dirty="0"/>
          </a:p>
        </p:txBody>
      </p:sp>
      <p:sp>
        <p:nvSpPr>
          <p:cNvPr id="6" name="Text 3"/>
          <p:cNvSpPr/>
          <p:nvPr/>
        </p:nvSpPr>
        <p:spPr>
          <a:xfrm>
            <a:off x="12755880" y="7479538"/>
            <a:ext cx="20848320" cy="472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KEYNOTE PRESENTATION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5403068" y="1005840"/>
            <a:ext cx="15544800" cy="7223760"/>
          </a:xfrm>
          <a:prstGeom prst="roundRect">
            <a:avLst>
              <a:gd name="adj" fmla="val 2785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57948" y="2005711"/>
            <a:ext cx="2560320" cy="256032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9764756" y="4694047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9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2668" y="2005711"/>
            <a:ext cx="2560320" cy="256032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23239476" y="4694047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900" dirty="0"/>
          </a:p>
        </p:txBody>
      </p:sp>
      <p:sp>
        <p:nvSpPr>
          <p:cNvPr id="7" name="Text 3"/>
          <p:cNvSpPr/>
          <p:nvPr/>
        </p:nvSpPr>
        <p:spPr>
          <a:xfrm>
            <a:off x="16335756" y="5680583"/>
            <a:ext cx="13679424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6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600" dirty="0"/>
          </a:p>
        </p:txBody>
      </p:sp>
      <p:sp>
        <p:nvSpPr>
          <p:cNvPr id="8" name="Text 4"/>
          <p:cNvSpPr/>
          <p:nvPr/>
        </p:nvSpPr>
        <p:spPr>
          <a:xfrm>
            <a:off x="16957548" y="6905879"/>
            <a:ext cx="12435840" cy="415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117068" y="1005840"/>
            <a:ext cx="20116800" cy="7223760"/>
          </a:xfrm>
          <a:prstGeom prst="roundRect">
            <a:avLst>
              <a:gd name="adj" fmla="val 2785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20588" y="2005711"/>
            <a:ext cx="2560320" cy="256032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027396" y="4694047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9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95308" y="2005711"/>
            <a:ext cx="2560320" cy="256032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21502116" y="4694047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9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70028" y="2005711"/>
            <a:ext cx="2560320" cy="256032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24976836" y="4694047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900" dirty="0"/>
          </a:p>
        </p:txBody>
      </p:sp>
      <p:sp>
        <p:nvSpPr>
          <p:cNvPr id="9" name="Text 4"/>
          <p:cNvSpPr/>
          <p:nvPr/>
        </p:nvSpPr>
        <p:spPr>
          <a:xfrm>
            <a:off x="14324076" y="5680583"/>
            <a:ext cx="17702784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6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600" dirty="0"/>
          </a:p>
        </p:txBody>
      </p:sp>
      <p:sp>
        <p:nvSpPr>
          <p:cNvPr id="10" name="Text 5"/>
          <p:cNvSpPr/>
          <p:nvPr/>
        </p:nvSpPr>
        <p:spPr>
          <a:xfrm>
            <a:off x="15128748" y="6905879"/>
            <a:ext cx="16093440" cy="415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831068" y="1005840"/>
            <a:ext cx="24688800" cy="7223760"/>
          </a:xfrm>
          <a:prstGeom prst="roundRect">
            <a:avLst>
              <a:gd name="adj" fmla="val 2785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83228" y="2237359"/>
            <a:ext cx="2560320" cy="256032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290036" y="4925695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9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7948" y="2237359"/>
            <a:ext cx="2560320" cy="256032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19764756" y="4925695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9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32668" y="2237359"/>
            <a:ext cx="2560320" cy="256032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23239476" y="4925695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90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07388" y="2237359"/>
            <a:ext cx="2560320" cy="256032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26714196" y="4925695"/>
            <a:ext cx="3346704" cy="693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Daniel Park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Executive Officer</a:t>
            </a:r>
            <a:endParaRPr lang="en-US" sz="19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LithCore</a:t>
            </a:r>
            <a:endParaRPr lang="en-US" sz="1900" dirty="0"/>
          </a:p>
        </p:txBody>
      </p:sp>
      <p:sp>
        <p:nvSpPr>
          <p:cNvPr id="11" name="Text 5"/>
          <p:cNvSpPr/>
          <p:nvPr/>
        </p:nvSpPr>
        <p:spPr>
          <a:xfrm>
            <a:off x="12312396" y="5912231"/>
            <a:ext cx="21726144" cy="688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 Lithium Supply, Demand and the Road to 2030</a:t>
            </a:r>
            <a:endParaRPr lang="en-US" sz="4000" dirty="0"/>
          </a:p>
        </p:txBody>
      </p:sp>
      <p:sp>
        <p:nvSpPr>
          <p:cNvPr id="12" name="Text 6"/>
          <p:cNvSpPr/>
          <p:nvPr/>
        </p:nvSpPr>
        <p:spPr>
          <a:xfrm>
            <a:off x="13299948" y="6674231"/>
            <a:ext cx="19751040" cy="415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02268" y="1005840"/>
            <a:ext cx="28346400" cy="7223760"/>
          </a:xfrm>
          <a:prstGeom prst="roundRect">
            <a:avLst>
              <a:gd name="adj" fmla="val 2785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05988" y="2403983"/>
            <a:ext cx="2286000" cy="22860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58137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7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9228" y="2403983"/>
            <a:ext cx="2286000" cy="228600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1864461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7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32468" y="2403983"/>
            <a:ext cx="2286000" cy="228600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2170785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70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95708" y="2403983"/>
            <a:ext cx="2286000" cy="228600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2477109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Daniel Park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Executive Officer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LithCore</a:t>
            </a:r>
            <a:endParaRPr lang="en-US" sz="1700" dirty="0"/>
          </a:p>
        </p:txBody>
      </p:sp>
      <p:pic>
        <p:nvPicPr>
          <p:cNvPr id="11" name="Image 4" descr="assets/head_MG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58948" y="2403983"/>
            <a:ext cx="2286000" cy="2286000"/>
          </a:xfrm>
          <a:prstGeom prst="ellipse">
            <a:avLst/>
          </a:prstGeom>
        </p:spPr>
      </p:pic>
      <p:sp>
        <p:nvSpPr>
          <p:cNvPr id="12" name="Text 5"/>
          <p:cNvSpPr/>
          <p:nvPr/>
        </p:nvSpPr>
        <p:spPr>
          <a:xfrm>
            <a:off x="2783433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Maria Gonzalez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Head of Research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VoltEdge</a:t>
            </a:r>
            <a:endParaRPr lang="en-US" sz="1700" dirty="0"/>
          </a:p>
        </p:txBody>
      </p:sp>
      <p:sp>
        <p:nvSpPr>
          <p:cNvPr id="13" name="Text 6"/>
          <p:cNvSpPr/>
          <p:nvPr/>
        </p:nvSpPr>
        <p:spPr>
          <a:xfrm>
            <a:off x="10703052" y="5745607"/>
            <a:ext cx="24944832" cy="688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 Lithium Supply, Demand and the Road to 2030</a:t>
            </a:r>
            <a:endParaRPr lang="en-US" sz="4000" dirty="0"/>
          </a:p>
        </p:txBody>
      </p:sp>
      <p:sp>
        <p:nvSpPr>
          <p:cNvPr id="14" name="Text 7"/>
          <p:cNvSpPr/>
          <p:nvPr/>
        </p:nvSpPr>
        <p:spPr>
          <a:xfrm>
            <a:off x="11836908" y="6507607"/>
            <a:ext cx="22677120" cy="415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944868" y="1005840"/>
            <a:ext cx="32461200" cy="7223760"/>
          </a:xfrm>
          <a:prstGeom prst="roundRect">
            <a:avLst>
              <a:gd name="adj" fmla="val 2785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74368" y="2403983"/>
            <a:ext cx="2286000" cy="22860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04975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7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7608" y="2403983"/>
            <a:ext cx="2286000" cy="228600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11299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7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00848" y="2403983"/>
            <a:ext cx="2286000" cy="228600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2017623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70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64088" y="2403983"/>
            <a:ext cx="2286000" cy="228600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2323947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Daniel Park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Executive Officer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LithCore</a:t>
            </a:r>
            <a:endParaRPr lang="en-US" sz="1700" dirty="0"/>
          </a:p>
        </p:txBody>
      </p:sp>
      <p:pic>
        <p:nvPicPr>
          <p:cNvPr id="11" name="Image 4" descr="assets/head_MG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27328" y="2403983"/>
            <a:ext cx="2286000" cy="2286000"/>
          </a:xfrm>
          <a:prstGeom prst="ellipse">
            <a:avLst/>
          </a:prstGeom>
        </p:spPr>
      </p:pic>
      <p:sp>
        <p:nvSpPr>
          <p:cNvPr id="12" name="Text 5"/>
          <p:cNvSpPr/>
          <p:nvPr/>
        </p:nvSpPr>
        <p:spPr>
          <a:xfrm>
            <a:off x="2630271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Maria Gonzalez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Head of Research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VoltEdge</a:t>
            </a:r>
            <a:endParaRPr lang="en-US" sz="1700" dirty="0"/>
          </a:p>
        </p:txBody>
      </p:sp>
      <p:pic>
        <p:nvPicPr>
          <p:cNvPr id="13" name="Image 5" descr="assets/head_TB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90568" y="2403983"/>
            <a:ext cx="2286000" cy="2286000"/>
          </a:xfrm>
          <a:prstGeom prst="ellipse">
            <a:avLst/>
          </a:prstGeom>
        </p:spPr>
      </p:pic>
      <p:sp>
        <p:nvSpPr>
          <p:cNvPr id="14" name="Text 6"/>
          <p:cNvSpPr/>
          <p:nvPr/>
        </p:nvSpPr>
        <p:spPr>
          <a:xfrm>
            <a:off x="29365956" y="4817999"/>
            <a:ext cx="2935224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Tom Becker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Commercial Officer</a:t>
            </a:r>
            <a:endParaRPr lang="en-US" sz="1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MineralX</a:t>
            </a:r>
            <a:endParaRPr lang="en-US" sz="1700" dirty="0"/>
          </a:p>
        </p:txBody>
      </p:sp>
      <p:sp>
        <p:nvSpPr>
          <p:cNvPr id="15" name="Text 7"/>
          <p:cNvSpPr/>
          <p:nvPr/>
        </p:nvSpPr>
        <p:spPr>
          <a:xfrm>
            <a:off x="8892540" y="5745607"/>
            <a:ext cx="28565856" cy="688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 Lithium Supply, Demand and the Road to 2030</a:t>
            </a:r>
            <a:endParaRPr lang="en-US" sz="4000" dirty="0"/>
          </a:p>
        </p:txBody>
      </p:sp>
      <p:sp>
        <p:nvSpPr>
          <p:cNvPr id="16" name="Text 8"/>
          <p:cNvSpPr/>
          <p:nvPr/>
        </p:nvSpPr>
        <p:spPr>
          <a:xfrm>
            <a:off x="10190988" y="6507607"/>
            <a:ext cx="25968960" cy="415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92240" y="1005840"/>
            <a:ext cx="33375600" cy="7223760"/>
          </a:xfrm>
          <a:prstGeom prst="roundRect">
            <a:avLst>
              <a:gd name="adj" fmla="val 2785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287500" y="2325878"/>
            <a:ext cx="2240280" cy="224028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917168" y="4694174"/>
            <a:ext cx="2980944" cy="7012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4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6460" y="2325878"/>
            <a:ext cx="2240280" cy="224028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026128" y="4694174"/>
            <a:ext cx="2980944" cy="7012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II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4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05420" y="2325878"/>
            <a:ext cx="2240280" cy="224028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20135088" y="4694174"/>
            <a:ext cx="2980944" cy="7012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III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40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4380" y="2325878"/>
            <a:ext cx="2240280" cy="224028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23244048" y="4694174"/>
            <a:ext cx="2980944" cy="7012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IV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400" dirty="0"/>
          </a:p>
        </p:txBody>
      </p:sp>
      <p:pic>
        <p:nvPicPr>
          <p:cNvPr id="11" name="Image 4" descr="assets/head_MG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23340" y="2325878"/>
            <a:ext cx="2240280" cy="2240280"/>
          </a:xfrm>
          <a:prstGeom prst="ellipse">
            <a:avLst/>
          </a:prstGeom>
        </p:spPr>
      </p:pic>
      <p:sp>
        <p:nvSpPr>
          <p:cNvPr id="12" name="Text 5"/>
          <p:cNvSpPr/>
          <p:nvPr/>
        </p:nvSpPr>
        <p:spPr>
          <a:xfrm>
            <a:off x="26353008" y="4694174"/>
            <a:ext cx="2980944" cy="7012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V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400" dirty="0"/>
          </a:p>
        </p:txBody>
      </p:sp>
      <p:pic>
        <p:nvPicPr>
          <p:cNvPr id="13" name="Image 5" descr="assets/head_TB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32300" y="2325878"/>
            <a:ext cx="2240280" cy="2240280"/>
          </a:xfrm>
          <a:prstGeom prst="ellipse">
            <a:avLst/>
          </a:prstGeom>
        </p:spPr>
      </p:pic>
      <p:sp>
        <p:nvSpPr>
          <p:cNvPr id="14" name="Text 6"/>
          <p:cNvSpPr/>
          <p:nvPr/>
        </p:nvSpPr>
        <p:spPr>
          <a:xfrm>
            <a:off x="29461968" y="4694174"/>
            <a:ext cx="2980944" cy="7012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VI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4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400" dirty="0"/>
          </a:p>
        </p:txBody>
      </p:sp>
      <p:sp>
        <p:nvSpPr>
          <p:cNvPr id="15" name="Text 7"/>
          <p:cNvSpPr/>
          <p:nvPr/>
        </p:nvSpPr>
        <p:spPr>
          <a:xfrm>
            <a:off x="8494776" y="5688076"/>
            <a:ext cx="29370528" cy="862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Critical Raw Materials Diplomacy in a Fragmenting World:</a:t>
            </a:r>
            <a:endParaRPr lang="en-US" sz="26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Cross-Border Supply Chains, Tariff Realignment and the New Economics of Battery-Grade Lithium, Nickel and Cobalt</a:t>
            </a:r>
            <a:endParaRPr lang="en-US" sz="2600" dirty="0"/>
          </a:p>
        </p:txBody>
      </p:sp>
      <p:sp>
        <p:nvSpPr>
          <p:cNvPr id="16" name="Text 8"/>
          <p:cNvSpPr/>
          <p:nvPr/>
        </p:nvSpPr>
        <p:spPr>
          <a:xfrm>
            <a:off x="9829800" y="6623812"/>
            <a:ext cx="2670048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 — LONGEST-TITLES STRESS TEST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2026-06-12T04:27:08Z</dcterms:created>
  <dcterms:modified xsi:type="dcterms:W3CDTF">2026-06-12T04:27:08Z</dcterms:modified>
</cp:coreProperties>
</file>