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9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</p:sldIdLst>
  <p:sldSz cy="9270175" cx="46350925"/>
  <p:notesSz cx="9270175" cy="46350925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2" Type="http://schemas.openxmlformats.org/officeDocument/2006/relationships/slide" Target="slides/slide8.xml"/><Relationship Id="rId9" Type="http://schemas.openxmlformats.org/officeDocument/2006/relationships/slide" Target="slides/slide5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g3ec83fbece5_0_23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3" name="Google Shape;13;g3ec83fbece5_0_23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" name="Google Shape;14;g3ec83fbece5_0_23:notes"/>
          <p:cNvSpPr txBox="1"/>
          <p:nvPr>
            <p:ph idx="12" type="sldNum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g3ec83fbece5_0_157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4" name="Google Shape;24;g3ec83fbece5_0_157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" name="Google Shape;25;g3ec83fbece5_0_157:notes"/>
          <p:cNvSpPr txBox="1"/>
          <p:nvPr>
            <p:ph idx="12" type="sldNum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g3ec83fbece5_0_143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35" name="Google Shape;35;g3ec83fbece5_0_143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6" name="Google Shape;36;g3ec83fbece5_0_143:notes"/>
          <p:cNvSpPr txBox="1"/>
          <p:nvPr>
            <p:ph idx="12" type="sldNum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g3ec83fbece5_0_125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50" name="Google Shape;50;g3ec83fbece5_0_125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1" name="Google Shape;51;g3ec83fbece5_0_125:notes"/>
          <p:cNvSpPr txBox="1"/>
          <p:nvPr>
            <p:ph idx="12" type="sldNum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g3ec83fbece5_0_104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8" name="Google Shape;68;g3ec83fbece5_0_104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9" name="Google Shape;69;g3ec83fbece5_0_104:notes"/>
          <p:cNvSpPr txBox="1"/>
          <p:nvPr>
            <p:ph idx="12" type="sldNum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g3ec83fbece5_0_80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89" name="Google Shape;89;g3ec83fbece5_0_80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0" name="Google Shape;90;g3ec83fbece5_0_80:notes"/>
          <p:cNvSpPr txBox="1"/>
          <p:nvPr>
            <p:ph idx="12" type="sldNum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g3ec83fbece5_0_53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13" name="Google Shape;113;g3ec83fbece5_0_53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4" name="Google Shape;114;g3ec83fbece5_0_53:notes"/>
          <p:cNvSpPr txBox="1"/>
          <p:nvPr>
            <p:ph idx="12" type="sldNum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8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p2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40" name="Google Shape;140;p2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1" name="Google Shape;141;p2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EFAULT">
  <p:cSld name="DEFAULT">
    <p:spTree>
      <p:nvGrpSpPr>
        <p:cNvPr id="10" name="Shape 10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Relationship Id="rId4" Type="http://schemas.openxmlformats.org/officeDocument/2006/relationships/image" Target="../media/image2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Relationship Id="rId4" Type="http://schemas.openxmlformats.org/officeDocument/2006/relationships/image" Target="../media/image2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.png"/><Relationship Id="rId4" Type="http://schemas.openxmlformats.org/officeDocument/2006/relationships/image" Target="../media/image2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.png"/><Relationship Id="rId4" Type="http://schemas.openxmlformats.org/officeDocument/2006/relationships/image" Target="../media/image2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1.png"/><Relationship Id="rId4" Type="http://schemas.openxmlformats.org/officeDocument/2006/relationships/image" Target="../media/image2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1.png"/><Relationship Id="rId4" Type="http://schemas.openxmlformats.org/officeDocument/2006/relationships/image" Target="../media/image2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1.png"/><Relationship Id="rId4" Type="http://schemas.openxmlformats.org/officeDocument/2006/relationships/image" Target="../media/image2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1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/>
          <p:nvPr/>
        </p:nvSpPr>
        <p:spPr>
          <a:xfrm>
            <a:off x="16920975" y="2833191"/>
            <a:ext cx="12509100" cy="899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600"/>
              <a:buFont typeface="Arial"/>
              <a:buNone/>
            </a:pPr>
            <a:r>
              <a:rPr b="1" i="0" lang="en-US" sz="26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Powering the Next Decade:</a:t>
            </a:r>
            <a:endParaRPr b="1" sz="2600">
              <a:solidFill>
                <a:srgbClr val="FFFFFF"/>
              </a:solidFill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600"/>
              <a:buFont typeface="Arial"/>
              <a:buNone/>
            </a:pPr>
            <a:r>
              <a:rPr b="1" i="0" lang="en-US" sz="26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Lithium Supply, Demand and the Road to 2030</a:t>
            </a:r>
            <a:endParaRPr b="0" i="0" sz="2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" name="Google Shape;17;p3"/>
          <p:cNvSpPr/>
          <p:nvPr/>
        </p:nvSpPr>
        <p:spPr>
          <a:xfrm>
            <a:off x="17615916" y="2357501"/>
            <a:ext cx="11119200" cy="377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C9B8E0"/>
              </a:buClr>
              <a:buSzPts val="1500"/>
              <a:buFont typeface="Arial"/>
              <a:buNone/>
            </a:pPr>
            <a:r>
              <a:rPr b="1" lang="en-US" sz="1800">
                <a:solidFill>
                  <a:srgbClr val="C9B8E0"/>
                </a:solidFill>
              </a:rPr>
              <a:t>KEYNOTE</a:t>
            </a:r>
            <a:r>
              <a:rPr b="1" lang="en-US" sz="1800">
                <a:solidFill>
                  <a:srgbClr val="C9B8E0"/>
                </a:solidFill>
              </a:rPr>
              <a:t> SESSION</a:t>
            </a:r>
            <a:endParaRPr b="1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assets/logo_white_trim.png" id="18" name="Google Shape;18;p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1986748" y="7269480"/>
            <a:ext cx="2377440" cy="374822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19" name="Google Shape;19;p3"/>
          <p:cNvGrpSpPr/>
          <p:nvPr/>
        </p:nvGrpSpPr>
        <p:grpSpPr>
          <a:xfrm>
            <a:off x="20709309" y="3921184"/>
            <a:ext cx="4932307" cy="3022620"/>
            <a:chOff x="21072348" y="3902329"/>
            <a:chExt cx="4206300" cy="2577708"/>
          </a:xfrm>
        </p:grpSpPr>
        <p:pic>
          <p:nvPicPr>
            <p:cNvPr descr="assets/head_AM.png" id="20" name="Google Shape;20;p3"/>
            <p:cNvPicPr preferRelativeResize="0"/>
            <p:nvPr/>
          </p:nvPicPr>
          <p:blipFill rotWithShape="1">
            <a:blip r:embed="rId4">
              <a:alphaModFix/>
            </a:blip>
            <a:srcRect b="0" l="0" r="0" t="0"/>
            <a:stretch/>
          </p:blipFill>
          <p:spPr>
            <a:xfrm>
              <a:off x="22283928" y="3902329"/>
              <a:ext cx="1783200" cy="1783200"/>
            </a:xfrm>
            <a:prstGeom prst="ellipse">
              <a:avLst/>
            </a:prstGeom>
            <a:noFill/>
            <a:ln>
              <a:noFill/>
            </a:ln>
          </p:spPr>
        </p:pic>
        <p:sp>
          <p:nvSpPr>
            <p:cNvPr id="21" name="Google Shape;21;p3"/>
            <p:cNvSpPr/>
            <p:nvPr/>
          </p:nvSpPr>
          <p:spPr>
            <a:xfrm>
              <a:off x="21072348" y="5795137"/>
              <a:ext cx="4206300" cy="6849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ctr">
                <a:lnSpc>
                  <a:spcPct val="116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228"/>
                <a:buFont typeface="Arial"/>
                <a:buNone/>
              </a:pPr>
              <a:r>
                <a:rPr b="1" i="0" lang="en-US" sz="2228" u="none" cap="none" strike="noStrike">
                  <a:solidFill>
                    <a:srgbClr val="FFFFFF"/>
                  </a:solidFill>
                  <a:latin typeface="Arial"/>
                  <a:ea typeface="Arial"/>
                  <a:cs typeface="Arial"/>
                  <a:sym typeface="Arial"/>
                </a:rPr>
                <a:t>Alex Morgan</a:t>
              </a:r>
              <a:endParaRPr b="0" i="0" sz="2228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0" lvl="0" marL="0" marR="0" rtl="0" algn="ctr">
                <a:lnSpc>
                  <a:spcPct val="116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C9B8E0"/>
                </a:buClr>
                <a:buSzPts val="1524"/>
                <a:buFont typeface="Arial"/>
                <a:buNone/>
              </a:pPr>
              <a:r>
                <a:rPr b="0" i="0" lang="en-US" sz="1524" u="none" cap="none" strike="noStrike">
                  <a:solidFill>
                    <a:srgbClr val="C9B8E0"/>
                  </a:solidFill>
                  <a:latin typeface="Arial"/>
                  <a:ea typeface="Arial"/>
                  <a:cs typeface="Arial"/>
                  <a:sym typeface="Arial"/>
                </a:rPr>
                <a:t>Principal Analyst</a:t>
              </a:r>
              <a:endParaRPr b="0" i="0" sz="2228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0" lvl="0" marL="0" marR="0" rtl="0" algn="ctr">
                <a:lnSpc>
                  <a:spcPct val="116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9B86B8"/>
                </a:buClr>
                <a:buSzPts val="1407"/>
                <a:buFont typeface="Arial"/>
                <a:buNone/>
              </a:pPr>
              <a:r>
                <a:rPr b="0" i="0" lang="en-US" sz="1407" u="none" cap="none" strike="noStrike">
                  <a:solidFill>
                    <a:srgbClr val="9B86B8"/>
                  </a:solidFill>
                  <a:latin typeface="Arial"/>
                  <a:ea typeface="Arial"/>
                  <a:cs typeface="Arial"/>
                  <a:sym typeface="Arial"/>
                </a:rPr>
                <a:t>Fastmarkets</a:t>
              </a:r>
              <a:endParaRPr b="0" i="0" sz="2228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6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4"/>
          <p:cNvSpPr/>
          <p:nvPr/>
        </p:nvSpPr>
        <p:spPr>
          <a:xfrm>
            <a:off x="16920975" y="2833191"/>
            <a:ext cx="12509100" cy="899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600"/>
              <a:buFont typeface="Arial"/>
              <a:buNone/>
            </a:pPr>
            <a:r>
              <a:rPr b="1" i="0" lang="en-US" sz="26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Powering the Next Decade:</a:t>
            </a:r>
            <a:endParaRPr b="1" sz="2600">
              <a:solidFill>
                <a:srgbClr val="FFFFFF"/>
              </a:solidFill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600"/>
              <a:buFont typeface="Arial"/>
              <a:buNone/>
            </a:pPr>
            <a:r>
              <a:rPr b="1" i="0" lang="en-US" sz="26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Lithium Supply, Demand and the Road to 2030</a:t>
            </a:r>
            <a:endParaRPr b="0" i="0" sz="2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" name="Google Shape;28;p4"/>
          <p:cNvSpPr/>
          <p:nvPr/>
        </p:nvSpPr>
        <p:spPr>
          <a:xfrm>
            <a:off x="17615916" y="2357501"/>
            <a:ext cx="11119200" cy="377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C9B8E0"/>
              </a:buClr>
              <a:buSzPts val="1500"/>
              <a:buFont typeface="Arial"/>
              <a:buNone/>
            </a:pPr>
            <a:r>
              <a:rPr b="1" lang="en-US" sz="1800">
                <a:solidFill>
                  <a:srgbClr val="C9B8E0"/>
                </a:solidFill>
              </a:rPr>
              <a:t>PANEL SESSION</a:t>
            </a:r>
            <a:endParaRPr b="1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assets/logo_white_trim.png" id="29" name="Google Shape;29;p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1986748" y="7269480"/>
            <a:ext cx="2377440" cy="374822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30" name="Google Shape;30;p4"/>
          <p:cNvGrpSpPr/>
          <p:nvPr/>
        </p:nvGrpSpPr>
        <p:grpSpPr>
          <a:xfrm>
            <a:off x="21072313" y="4149589"/>
            <a:ext cx="4206300" cy="2577708"/>
            <a:chOff x="21072348" y="3902329"/>
            <a:chExt cx="4206300" cy="2577708"/>
          </a:xfrm>
        </p:grpSpPr>
        <p:pic>
          <p:nvPicPr>
            <p:cNvPr descr="assets/head_AM.png" id="31" name="Google Shape;31;p4"/>
            <p:cNvPicPr preferRelativeResize="0"/>
            <p:nvPr/>
          </p:nvPicPr>
          <p:blipFill rotWithShape="1">
            <a:blip r:embed="rId4">
              <a:alphaModFix/>
            </a:blip>
            <a:srcRect b="0" l="0" r="0" t="0"/>
            <a:stretch/>
          </p:blipFill>
          <p:spPr>
            <a:xfrm>
              <a:off x="22283928" y="3902329"/>
              <a:ext cx="1783200" cy="1783200"/>
            </a:xfrm>
            <a:prstGeom prst="ellipse">
              <a:avLst/>
            </a:prstGeom>
            <a:noFill/>
            <a:ln>
              <a:noFill/>
            </a:ln>
          </p:spPr>
        </p:pic>
        <p:sp>
          <p:nvSpPr>
            <p:cNvPr id="32" name="Google Shape;32;p4"/>
            <p:cNvSpPr/>
            <p:nvPr/>
          </p:nvSpPr>
          <p:spPr>
            <a:xfrm>
              <a:off x="21072348" y="5795137"/>
              <a:ext cx="4206300" cy="6849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ctr">
                <a:lnSpc>
                  <a:spcPct val="116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1900"/>
                <a:buFont typeface="Arial"/>
                <a:buNone/>
              </a:pPr>
              <a:r>
                <a:rPr b="1" i="0" lang="en-US" sz="1900" u="none" cap="none" strike="noStrike">
                  <a:solidFill>
                    <a:srgbClr val="FFFFFF"/>
                  </a:solidFill>
                  <a:latin typeface="Arial"/>
                  <a:ea typeface="Arial"/>
                  <a:cs typeface="Arial"/>
                  <a:sym typeface="Arial"/>
                </a:rPr>
                <a:t>Alex Morgan</a:t>
              </a:r>
              <a:endPara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0" lvl="0" marL="0" marR="0" rtl="0" algn="ctr">
                <a:lnSpc>
                  <a:spcPct val="116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C9B8E0"/>
                </a:buClr>
                <a:buSzPts val="1300"/>
                <a:buFont typeface="Arial"/>
                <a:buNone/>
              </a:pPr>
              <a:r>
                <a:rPr b="0" i="0" lang="en-US" sz="1300" u="none" cap="none" strike="noStrike">
                  <a:solidFill>
                    <a:srgbClr val="C9B8E0"/>
                  </a:solidFill>
                  <a:latin typeface="Arial"/>
                  <a:ea typeface="Arial"/>
                  <a:cs typeface="Arial"/>
                  <a:sym typeface="Arial"/>
                </a:rPr>
                <a:t>Principal Analyst</a:t>
              </a:r>
              <a:endPara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0" lvl="0" marL="0" marR="0" rtl="0" algn="ctr">
                <a:lnSpc>
                  <a:spcPct val="116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9B86B8"/>
                </a:buClr>
                <a:buSzPts val="1200"/>
                <a:buFont typeface="Arial"/>
                <a:buNone/>
              </a:pPr>
              <a:r>
                <a:rPr b="0" i="0" lang="en-US" sz="1200" u="none" cap="none" strike="noStrike">
                  <a:solidFill>
                    <a:srgbClr val="9B86B8"/>
                  </a:solidFill>
                  <a:latin typeface="Arial"/>
                  <a:ea typeface="Arial"/>
                  <a:cs typeface="Arial"/>
                  <a:sym typeface="Arial"/>
                </a:rPr>
                <a:t>Fastmarkets</a:t>
              </a:r>
              <a:endPara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5"/>
          <p:cNvSpPr/>
          <p:nvPr/>
        </p:nvSpPr>
        <p:spPr>
          <a:xfrm>
            <a:off x="16920975" y="2833191"/>
            <a:ext cx="12509100" cy="899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600"/>
              <a:buFont typeface="Arial"/>
              <a:buNone/>
            </a:pPr>
            <a:r>
              <a:rPr b="1" i="0" lang="en-US" sz="26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Powering the Next Decade:</a:t>
            </a:r>
            <a:endParaRPr b="1" sz="2600">
              <a:solidFill>
                <a:srgbClr val="FFFFFF"/>
              </a:solidFill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600"/>
              <a:buFont typeface="Arial"/>
              <a:buNone/>
            </a:pPr>
            <a:r>
              <a:rPr b="1" i="0" lang="en-US" sz="26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Lithium Supply, Demand and the Road to 2030</a:t>
            </a:r>
            <a:endParaRPr b="0" i="0" sz="2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9" name="Google Shape;39;p5"/>
          <p:cNvSpPr/>
          <p:nvPr/>
        </p:nvSpPr>
        <p:spPr>
          <a:xfrm>
            <a:off x="17615916" y="2357501"/>
            <a:ext cx="11119200" cy="377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C9B8E0"/>
              </a:buClr>
              <a:buSzPts val="1500"/>
              <a:buFont typeface="Arial"/>
              <a:buNone/>
            </a:pPr>
            <a:r>
              <a:rPr b="1" lang="en-US" sz="1800">
                <a:solidFill>
                  <a:srgbClr val="C9B8E0"/>
                </a:solidFill>
              </a:rPr>
              <a:t>PANEL SESSION</a:t>
            </a:r>
            <a:endParaRPr b="1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assets/logo_white_trim.png" id="40" name="Google Shape;40;p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1986748" y="7269480"/>
            <a:ext cx="2377440" cy="374822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41" name="Google Shape;41;p5"/>
          <p:cNvGrpSpPr/>
          <p:nvPr/>
        </p:nvGrpSpPr>
        <p:grpSpPr>
          <a:xfrm>
            <a:off x="19995894" y="4149589"/>
            <a:ext cx="6359138" cy="2577708"/>
            <a:chOff x="18919475" y="4149589"/>
            <a:chExt cx="6359138" cy="2577708"/>
          </a:xfrm>
        </p:grpSpPr>
        <p:grpSp>
          <p:nvGrpSpPr>
            <p:cNvPr id="42" name="Google Shape;42;p5"/>
            <p:cNvGrpSpPr/>
            <p:nvPr/>
          </p:nvGrpSpPr>
          <p:grpSpPr>
            <a:xfrm>
              <a:off x="18919475" y="4149589"/>
              <a:ext cx="4206300" cy="2577708"/>
              <a:chOff x="21072348" y="3902329"/>
              <a:chExt cx="4206300" cy="2577708"/>
            </a:xfrm>
          </p:grpSpPr>
          <p:pic>
            <p:nvPicPr>
              <p:cNvPr descr="assets/head_AM.png" id="43" name="Google Shape;43;p5"/>
              <p:cNvPicPr preferRelativeResize="0"/>
              <p:nvPr/>
            </p:nvPicPr>
            <p:blipFill rotWithShape="1">
              <a:blip r:embed="rId4">
                <a:alphaModFix/>
              </a:blip>
              <a:srcRect b="0" l="0" r="0" t="0"/>
              <a:stretch/>
            </p:blipFill>
            <p:spPr>
              <a:xfrm>
                <a:off x="22283928" y="3902329"/>
                <a:ext cx="1783200" cy="1783200"/>
              </a:xfrm>
              <a:prstGeom prst="ellipse">
                <a:avLst/>
              </a:prstGeom>
              <a:noFill/>
              <a:ln>
                <a:noFill/>
              </a:ln>
            </p:spPr>
          </p:pic>
          <p:sp>
            <p:nvSpPr>
              <p:cNvPr id="44" name="Google Shape;44;p5"/>
              <p:cNvSpPr/>
              <p:nvPr/>
            </p:nvSpPr>
            <p:spPr>
              <a:xfrm>
                <a:off x="21072348" y="5795137"/>
                <a:ext cx="4206300" cy="6849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noAutofit/>
              </a:bodyPr>
              <a:lstStyle/>
              <a:p>
                <a:pPr indent="0" lvl="0" marL="0" marR="0" rtl="0" algn="ctr">
                  <a:lnSpc>
                    <a:spcPct val="116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FFFFFF"/>
                  </a:buClr>
                  <a:buSzPts val="1900"/>
                  <a:buFont typeface="Arial"/>
                  <a:buNone/>
                </a:pPr>
                <a:r>
                  <a:rPr b="1" i="0" lang="en-US" sz="1900" u="none" cap="none" strike="noStrike">
                    <a:solidFill>
                      <a:srgbClr val="FFFFFF"/>
                    </a:solidFill>
                    <a:latin typeface="Arial"/>
                    <a:ea typeface="Arial"/>
                    <a:cs typeface="Arial"/>
                    <a:sym typeface="Arial"/>
                  </a:rPr>
                  <a:t>Alex Morgan</a:t>
                </a:r>
                <a:endParaRPr b="0" i="0" sz="19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  <a:p>
                <a:pPr indent="0" lvl="0" marL="0" marR="0" rtl="0" algn="ctr">
                  <a:lnSpc>
                    <a:spcPct val="116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C9B8E0"/>
                  </a:buClr>
                  <a:buSzPts val="1300"/>
                  <a:buFont typeface="Arial"/>
                  <a:buNone/>
                </a:pPr>
                <a:r>
                  <a:rPr b="0" i="0" lang="en-US" sz="1300" u="none" cap="none" strike="noStrike">
                    <a:solidFill>
                      <a:srgbClr val="C9B8E0"/>
                    </a:solidFill>
                    <a:latin typeface="Arial"/>
                    <a:ea typeface="Arial"/>
                    <a:cs typeface="Arial"/>
                    <a:sym typeface="Arial"/>
                  </a:rPr>
                  <a:t>Principal Analyst</a:t>
                </a:r>
                <a:endParaRPr b="0" i="0" sz="19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  <a:p>
                <a:pPr indent="0" lvl="0" marL="0" marR="0" rtl="0" algn="ctr">
                  <a:lnSpc>
                    <a:spcPct val="116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9B86B8"/>
                  </a:buClr>
                  <a:buSzPts val="1200"/>
                  <a:buFont typeface="Arial"/>
                  <a:buNone/>
                </a:pPr>
                <a:r>
                  <a:rPr b="0" i="0" lang="en-US" sz="1200" u="none" cap="none" strike="noStrike">
                    <a:solidFill>
                      <a:srgbClr val="9B86B8"/>
                    </a:solidFill>
                    <a:latin typeface="Arial"/>
                    <a:ea typeface="Arial"/>
                    <a:cs typeface="Arial"/>
                    <a:sym typeface="Arial"/>
                  </a:rPr>
                  <a:t>Fastmarkets</a:t>
                </a:r>
                <a:endParaRPr b="0" i="0" sz="19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45" name="Google Shape;45;p5"/>
            <p:cNvGrpSpPr/>
            <p:nvPr/>
          </p:nvGrpSpPr>
          <p:grpSpPr>
            <a:xfrm>
              <a:off x="21072313" y="4149589"/>
              <a:ext cx="4206300" cy="2577708"/>
              <a:chOff x="21072348" y="3902329"/>
              <a:chExt cx="4206300" cy="2577708"/>
            </a:xfrm>
          </p:grpSpPr>
          <p:pic>
            <p:nvPicPr>
              <p:cNvPr descr="assets/head_AM.png" id="46" name="Google Shape;46;p5"/>
              <p:cNvPicPr preferRelativeResize="0"/>
              <p:nvPr/>
            </p:nvPicPr>
            <p:blipFill rotWithShape="1">
              <a:blip r:embed="rId4">
                <a:alphaModFix/>
              </a:blip>
              <a:srcRect b="0" l="0" r="0" t="0"/>
              <a:stretch/>
            </p:blipFill>
            <p:spPr>
              <a:xfrm>
                <a:off x="22283928" y="3902329"/>
                <a:ext cx="1783200" cy="1783200"/>
              </a:xfrm>
              <a:prstGeom prst="ellipse">
                <a:avLst/>
              </a:prstGeom>
              <a:noFill/>
              <a:ln>
                <a:noFill/>
              </a:ln>
            </p:spPr>
          </p:pic>
          <p:sp>
            <p:nvSpPr>
              <p:cNvPr id="47" name="Google Shape;47;p5"/>
              <p:cNvSpPr/>
              <p:nvPr/>
            </p:nvSpPr>
            <p:spPr>
              <a:xfrm>
                <a:off x="21072348" y="5795137"/>
                <a:ext cx="4206300" cy="6849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noAutofit/>
              </a:bodyPr>
              <a:lstStyle/>
              <a:p>
                <a:pPr indent="0" lvl="0" marL="0" marR="0" rtl="0" algn="ctr">
                  <a:lnSpc>
                    <a:spcPct val="116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FFFFFF"/>
                  </a:buClr>
                  <a:buSzPts val="1900"/>
                  <a:buFont typeface="Arial"/>
                  <a:buNone/>
                </a:pPr>
                <a:r>
                  <a:rPr b="1" i="0" lang="en-US" sz="1900" u="none" cap="none" strike="noStrike">
                    <a:solidFill>
                      <a:srgbClr val="FFFFFF"/>
                    </a:solidFill>
                    <a:latin typeface="Arial"/>
                    <a:ea typeface="Arial"/>
                    <a:cs typeface="Arial"/>
                    <a:sym typeface="Arial"/>
                  </a:rPr>
                  <a:t>Alex Morgan</a:t>
                </a:r>
                <a:endParaRPr b="0" i="0" sz="19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  <a:p>
                <a:pPr indent="0" lvl="0" marL="0" marR="0" rtl="0" algn="ctr">
                  <a:lnSpc>
                    <a:spcPct val="116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C9B8E0"/>
                  </a:buClr>
                  <a:buSzPts val="1300"/>
                  <a:buFont typeface="Arial"/>
                  <a:buNone/>
                </a:pPr>
                <a:r>
                  <a:rPr b="0" i="0" lang="en-US" sz="1300" u="none" cap="none" strike="noStrike">
                    <a:solidFill>
                      <a:srgbClr val="C9B8E0"/>
                    </a:solidFill>
                    <a:latin typeface="Arial"/>
                    <a:ea typeface="Arial"/>
                    <a:cs typeface="Arial"/>
                    <a:sym typeface="Arial"/>
                  </a:rPr>
                  <a:t>Principal Analyst</a:t>
                </a:r>
                <a:endParaRPr b="0" i="0" sz="19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  <a:p>
                <a:pPr indent="0" lvl="0" marL="0" marR="0" rtl="0" algn="ctr">
                  <a:lnSpc>
                    <a:spcPct val="116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9B86B8"/>
                  </a:buClr>
                  <a:buSzPts val="1200"/>
                  <a:buFont typeface="Arial"/>
                  <a:buNone/>
                </a:pPr>
                <a:r>
                  <a:rPr b="0" i="0" lang="en-US" sz="1200" u="none" cap="none" strike="noStrike">
                    <a:solidFill>
                      <a:srgbClr val="9B86B8"/>
                    </a:solidFill>
                    <a:latin typeface="Arial"/>
                    <a:ea typeface="Arial"/>
                    <a:cs typeface="Arial"/>
                    <a:sym typeface="Arial"/>
                  </a:rPr>
                  <a:t>Fastmarkets</a:t>
                </a:r>
                <a:endParaRPr b="0" i="0" sz="19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</p:grp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6"/>
          <p:cNvSpPr/>
          <p:nvPr/>
        </p:nvSpPr>
        <p:spPr>
          <a:xfrm>
            <a:off x="16920975" y="2833191"/>
            <a:ext cx="12509100" cy="899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600"/>
              <a:buFont typeface="Arial"/>
              <a:buNone/>
            </a:pPr>
            <a:r>
              <a:rPr b="1" i="0" lang="en-US" sz="26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Powering the Next Decade:</a:t>
            </a:r>
            <a:endParaRPr b="1" sz="2600">
              <a:solidFill>
                <a:srgbClr val="FFFFFF"/>
              </a:solidFill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600"/>
              <a:buFont typeface="Arial"/>
              <a:buNone/>
            </a:pPr>
            <a:r>
              <a:rPr b="1" i="0" lang="en-US" sz="26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Lithium Supply, Demand and the Road to 2030</a:t>
            </a:r>
            <a:endParaRPr b="0" i="0" sz="2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4" name="Google Shape;54;p6"/>
          <p:cNvSpPr/>
          <p:nvPr/>
        </p:nvSpPr>
        <p:spPr>
          <a:xfrm>
            <a:off x="17615916" y="2357501"/>
            <a:ext cx="11119200" cy="377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C9B8E0"/>
              </a:buClr>
              <a:buSzPts val="1500"/>
              <a:buFont typeface="Arial"/>
              <a:buNone/>
            </a:pPr>
            <a:r>
              <a:rPr b="1" lang="en-US" sz="1800">
                <a:solidFill>
                  <a:srgbClr val="C9B8E0"/>
                </a:solidFill>
              </a:rPr>
              <a:t>PANEL SESSION</a:t>
            </a:r>
            <a:endParaRPr b="1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assets/logo_white_trim.png" id="55" name="Google Shape;55;p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1986748" y="7269480"/>
            <a:ext cx="2377440" cy="374822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56" name="Google Shape;56;p6"/>
          <p:cNvGrpSpPr/>
          <p:nvPr/>
        </p:nvGrpSpPr>
        <p:grpSpPr>
          <a:xfrm>
            <a:off x="18919475" y="4149589"/>
            <a:ext cx="8511975" cy="2577708"/>
            <a:chOff x="17843056" y="4149589"/>
            <a:chExt cx="8511975" cy="2577708"/>
          </a:xfrm>
        </p:grpSpPr>
        <p:grpSp>
          <p:nvGrpSpPr>
            <p:cNvPr id="57" name="Google Shape;57;p6"/>
            <p:cNvGrpSpPr/>
            <p:nvPr/>
          </p:nvGrpSpPr>
          <p:grpSpPr>
            <a:xfrm>
              <a:off x="17843056" y="4149589"/>
              <a:ext cx="4206300" cy="2577708"/>
              <a:chOff x="21072348" y="3902329"/>
              <a:chExt cx="4206300" cy="2577708"/>
            </a:xfrm>
          </p:grpSpPr>
          <p:pic>
            <p:nvPicPr>
              <p:cNvPr descr="assets/head_AM.png" id="58" name="Google Shape;58;p6"/>
              <p:cNvPicPr preferRelativeResize="0"/>
              <p:nvPr/>
            </p:nvPicPr>
            <p:blipFill rotWithShape="1">
              <a:blip r:embed="rId4">
                <a:alphaModFix/>
              </a:blip>
              <a:srcRect b="0" l="0" r="0" t="0"/>
              <a:stretch/>
            </p:blipFill>
            <p:spPr>
              <a:xfrm>
                <a:off x="22283928" y="3902329"/>
                <a:ext cx="1783200" cy="1783200"/>
              </a:xfrm>
              <a:prstGeom prst="ellipse">
                <a:avLst/>
              </a:prstGeom>
              <a:noFill/>
              <a:ln>
                <a:noFill/>
              </a:ln>
            </p:spPr>
          </p:pic>
          <p:sp>
            <p:nvSpPr>
              <p:cNvPr id="59" name="Google Shape;59;p6"/>
              <p:cNvSpPr/>
              <p:nvPr/>
            </p:nvSpPr>
            <p:spPr>
              <a:xfrm>
                <a:off x="21072348" y="5795137"/>
                <a:ext cx="4206300" cy="6849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noAutofit/>
              </a:bodyPr>
              <a:lstStyle/>
              <a:p>
                <a:pPr indent="0" lvl="0" marL="0" marR="0" rtl="0" algn="ctr">
                  <a:lnSpc>
                    <a:spcPct val="116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FFFFFF"/>
                  </a:buClr>
                  <a:buSzPts val="1900"/>
                  <a:buFont typeface="Arial"/>
                  <a:buNone/>
                </a:pPr>
                <a:r>
                  <a:rPr b="1" i="0" lang="en-US" sz="1900" u="none" cap="none" strike="noStrike">
                    <a:solidFill>
                      <a:srgbClr val="FFFFFF"/>
                    </a:solidFill>
                    <a:latin typeface="Arial"/>
                    <a:ea typeface="Arial"/>
                    <a:cs typeface="Arial"/>
                    <a:sym typeface="Arial"/>
                  </a:rPr>
                  <a:t>Alex Morgan</a:t>
                </a:r>
                <a:endParaRPr b="0" i="0" sz="19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  <a:p>
                <a:pPr indent="0" lvl="0" marL="0" marR="0" rtl="0" algn="ctr">
                  <a:lnSpc>
                    <a:spcPct val="116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C9B8E0"/>
                  </a:buClr>
                  <a:buSzPts val="1300"/>
                  <a:buFont typeface="Arial"/>
                  <a:buNone/>
                </a:pPr>
                <a:r>
                  <a:rPr b="0" i="0" lang="en-US" sz="1300" u="none" cap="none" strike="noStrike">
                    <a:solidFill>
                      <a:srgbClr val="C9B8E0"/>
                    </a:solidFill>
                    <a:latin typeface="Arial"/>
                    <a:ea typeface="Arial"/>
                    <a:cs typeface="Arial"/>
                    <a:sym typeface="Arial"/>
                  </a:rPr>
                  <a:t>Principal Analyst</a:t>
                </a:r>
                <a:endParaRPr b="0" i="0" sz="19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  <a:p>
                <a:pPr indent="0" lvl="0" marL="0" marR="0" rtl="0" algn="ctr">
                  <a:lnSpc>
                    <a:spcPct val="116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9B86B8"/>
                  </a:buClr>
                  <a:buSzPts val="1200"/>
                  <a:buFont typeface="Arial"/>
                  <a:buNone/>
                </a:pPr>
                <a:r>
                  <a:rPr b="0" i="0" lang="en-US" sz="1200" u="none" cap="none" strike="noStrike">
                    <a:solidFill>
                      <a:srgbClr val="9B86B8"/>
                    </a:solidFill>
                    <a:latin typeface="Arial"/>
                    <a:ea typeface="Arial"/>
                    <a:cs typeface="Arial"/>
                    <a:sym typeface="Arial"/>
                  </a:rPr>
                  <a:t>Fastmarkets</a:t>
                </a:r>
                <a:endParaRPr b="0" i="0" sz="19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60" name="Google Shape;60;p6"/>
            <p:cNvGrpSpPr/>
            <p:nvPr/>
          </p:nvGrpSpPr>
          <p:grpSpPr>
            <a:xfrm>
              <a:off x="19995894" y="4149589"/>
              <a:ext cx="4206300" cy="2577708"/>
              <a:chOff x="21072348" y="3902329"/>
              <a:chExt cx="4206300" cy="2577708"/>
            </a:xfrm>
          </p:grpSpPr>
          <p:pic>
            <p:nvPicPr>
              <p:cNvPr descr="assets/head_AM.png" id="61" name="Google Shape;61;p6"/>
              <p:cNvPicPr preferRelativeResize="0"/>
              <p:nvPr/>
            </p:nvPicPr>
            <p:blipFill rotWithShape="1">
              <a:blip r:embed="rId4">
                <a:alphaModFix/>
              </a:blip>
              <a:srcRect b="0" l="0" r="0" t="0"/>
              <a:stretch/>
            </p:blipFill>
            <p:spPr>
              <a:xfrm>
                <a:off x="22283928" y="3902329"/>
                <a:ext cx="1783200" cy="1783200"/>
              </a:xfrm>
              <a:prstGeom prst="ellipse">
                <a:avLst/>
              </a:prstGeom>
              <a:noFill/>
              <a:ln>
                <a:noFill/>
              </a:ln>
            </p:spPr>
          </p:pic>
          <p:sp>
            <p:nvSpPr>
              <p:cNvPr id="62" name="Google Shape;62;p6"/>
              <p:cNvSpPr/>
              <p:nvPr/>
            </p:nvSpPr>
            <p:spPr>
              <a:xfrm>
                <a:off x="21072348" y="5795137"/>
                <a:ext cx="4206300" cy="6849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noAutofit/>
              </a:bodyPr>
              <a:lstStyle/>
              <a:p>
                <a:pPr indent="0" lvl="0" marL="0" marR="0" rtl="0" algn="ctr">
                  <a:lnSpc>
                    <a:spcPct val="116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FFFFFF"/>
                  </a:buClr>
                  <a:buSzPts val="1900"/>
                  <a:buFont typeface="Arial"/>
                  <a:buNone/>
                </a:pPr>
                <a:r>
                  <a:rPr b="1" i="0" lang="en-US" sz="1900" u="none" cap="none" strike="noStrike">
                    <a:solidFill>
                      <a:srgbClr val="FFFFFF"/>
                    </a:solidFill>
                    <a:latin typeface="Arial"/>
                    <a:ea typeface="Arial"/>
                    <a:cs typeface="Arial"/>
                    <a:sym typeface="Arial"/>
                  </a:rPr>
                  <a:t>Alex Morgan</a:t>
                </a:r>
                <a:endParaRPr b="0" i="0" sz="19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  <a:p>
                <a:pPr indent="0" lvl="0" marL="0" marR="0" rtl="0" algn="ctr">
                  <a:lnSpc>
                    <a:spcPct val="116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C9B8E0"/>
                  </a:buClr>
                  <a:buSzPts val="1300"/>
                  <a:buFont typeface="Arial"/>
                  <a:buNone/>
                </a:pPr>
                <a:r>
                  <a:rPr b="0" i="0" lang="en-US" sz="1300" u="none" cap="none" strike="noStrike">
                    <a:solidFill>
                      <a:srgbClr val="C9B8E0"/>
                    </a:solidFill>
                    <a:latin typeface="Arial"/>
                    <a:ea typeface="Arial"/>
                    <a:cs typeface="Arial"/>
                    <a:sym typeface="Arial"/>
                  </a:rPr>
                  <a:t>Principal Analyst</a:t>
                </a:r>
                <a:endParaRPr b="0" i="0" sz="19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  <a:p>
                <a:pPr indent="0" lvl="0" marL="0" marR="0" rtl="0" algn="ctr">
                  <a:lnSpc>
                    <a:spcPct val="116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9B86B8"/>
                  </a:buClr>
                  <a:buSzPts val="1200"/>
                  <a:buFont typeface="Arial"/>
                  <a:buNone/>
                </a:pPr>
                <a:r>
                  <a:rPr b="0" i="0" lang="en-US" sz="1200" u="none" cap="none" strike="noStrike">
                    <a:solidFill>
                      <a:srgbClr val="9B86B8"/>
                    </a:solidFill>
                    <a:latin typeface="Arial"/>
                    <a:ea typeface="Arial"/>
                    <a:cs typeface="Arial"/>
                    <a:sym typeface="Arial"/>
                  </a:rPr>
                  <a:t>Fastmarkets</a:t>
                </a:r>
                <a:endParaRPr b="0" i="0" sz="19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63" name="Google Shape;63;p6"/>
            <p:cNvGrpSpPr/>
            <p:nvPr/>
          </p:nvGrpSpPr>
          <p:grpSpPr>
            <a:xfrm>
              <a:off x="22148731" y="4149589"/>
              <a:ext cx="4206300" cy="2577708"/>
              <a:chOff x="21072348" y="3902329"/>
              <a:chExt cx="4206300" cy="2577708"/>
            </a:xfrm>
          </p:grpSpPr>
          <p:pic>
            <p:nvPicPr>
              <p:cNvPr descr="assets/head_AM.png" id="64" name="Google Shape;64;p6"/>
              <p:cNvPicPr preferRelativeResize="0"/>
              <p:nvPr/>
            </p:nvPicPr>
            <p:blipFill rotWithShape="1">
              <a:blip r:embed="rId4">
                <a:alphaModFix/>
              </a:blip>
              <a:srcRect b="0" l="0" r="0" t="0"/>
              <a:stretch/>
            </p:blipFill>
            <p:spPr>
              <a:xfrm>
                <a:off x="22283928" y="3902329"/>
                <a:ext cx="1783200" cy="1783200"/>
              </a:xfrm>
              <a:prstGeom prst="ellipse">
                <a:avLst/>
              </a:prstGeom>
              <a:noFill/>
              <a:ln>
                <a:noFill/>
              </a:ln>
            </p:spPr>
          </p:pic>
          <p:sp>
            <p:nvSpPr>
              <p:cNvPr id="65" name="Google Shape;65;p6"/>
              <p:cNvSpPr/>
              <p:nvPr/>
            </p:nvSpPr>
            <p:spPr>
              <a:xfrm>
                <a:off x="21072348" y="5795137"/>
                <a:ext cx="4206300" cy="6849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noAutofit/>
              </a:bodyPr>
              <a:lstStyle/>
              <a:p>
                <a:pPr indent="0" lvl="0" marL="0" marR="0" rtl="0" algn="ctr">
                  <a:lnSpc>
                    <a:spcPct val="116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FFFFFF"/>
                  </a:buClr>
                  <a:buSzPts val="1900"/>
                  <a:buFont typeface="Arial"/>
                  <a:buNone/>
                </a:pPr>
                <a:r>
                  <a:rPr b="1" i="0" lang="en-US" sz="1900" u="none" cap="none" strike="noStrike">
                    <a:solidFill>
                      <a:srgbClr val="FFFFFF"/>
                    </a:solidFill>
                    <a:latin typeface="Arial"/>
                    <a:ea typeface="Arial"/>
                    <a:cs typeface="Arial"/>
                    <a:sym typeface="Arial"/>
                  </a:rPr>
                  <a:t>Alex Morgan</a:t>
                </a:r>
                <a:endParaRPr b="0" i="0" sz="19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  <a:p>
                <a:pPr indent="0" lvl="0" marL="0" marR="0" rtl="0" algn="ctr">
                  <a:lnSpc>
                    <a:spcPct val="116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C9B8E0"/>
                  </a:buClr>
                  <a:buSzPts val="1300"/>
                  <a:buFont typeface="Arial"/>
                  <a:buNone/>
                </a:pPr>
                <a:r>
                  <a:rPr b="0" i="0" lang="en-US" sz="1300" u="none" cap="none" strike="noStrike">
                    <a:solidFill>
                      <a:srgbClr val="C9B8E0"/>
                    </a:solidFill>
                    <a:latin typeface="Arial"/>
                    <a:ea typeface="Arial"/>
                    <a:cs typeface="Arial"/>
                    <a:sym typeface="Arial"/>
                  </a:rPr>
                  <a:t>Principal Analyst</a:t>
                </a:r>
                <a:endParaRPr b="0" i="0" sz="19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  <a:p>
                <a:pPr indent="0" lvl="0" marL="0" marR="0" rtl="0" algn="ctr">
                  <a:lnSpc>
                    <a:spcPct val="116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9B86B8"/>
                  </a:buClr>
                  <a:buSzPts val="1200"/>
                  <a:buFont typeface="Arial"/>
                  <a:buNone/>
                </a:pPr>
                <a:r>
                  <a:rPr b="0" i="0" lang="en-US" sz="1200" u="none" cap="none" strike="noStrike">
                    <a:solidFill>
                      <a:srgbClr val="9B86B8"/>
                    </a:solidFill>
                    <a:latin typeface="Arial"/>
                    <a:ea typeface="Arial"/>
                    <a:cs typeface="Arial"/>
                    <a:sym typeface="Arial"/>
                  </a:rPr>
                  <a:t>Fastmarkets</a:t>
                </a:r>
                <a:endParaRPr b="0" i="0" sz="19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</p:grp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7"/>
          <p:cNvSpPr/>
          <p:nvPr/>
        </p:nvSpPr>
        <p:spPr>
          <a:xfrm>
            <a:off x="16920975" y="2833191"/>
            <a:ext cx="12509100" cy="899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600"/>
              <a:buFont typeface="Arial"/>
              <a:buNone/>
            </a:pPr>
            <a:r>
              <a:rPr b="1" i="0" lang="en-US" sz="26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Powering the Next Decade:</a:t>
            </a:r>
            <a:endParaRPr b="1" sz="2600">
              <a:solidFill>
                <a:srgbClr val="FFFFFF"/>
              </a:solidFill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600"/>
              <a:buFont typeface="Arial"/>
              <a:buNone/>
            </a:pPr>
            <a:r>
              <a:rPr b="1" i="0" lang="en-US" sz="26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Lithium Supply, Demand and the Road to 2030</a:t>
            </a:r>
            <a:endParaRPr b="0" i="0" sz="2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2" name="Google Shape;72;p7"/>
          <p:cNvSpPr/>
          <p:nvPr/>
        </p:nvSpPr>
        <p:spPr>
          <a:xfrm>
            <a:off x="17615916" y="2357501"/>
            <a:ext cx="11119200" cy="377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C9B8E0"/>
              </a:buClr>
              <a:buSzPts val="1500"/>
              <a:buFont typeface="Arial"/>
              <a:buNone/>
            </a:pPr>
            <a:r>
              <a:rPr b="1" lang="en-US" sz="1800">
                <a:solidFill>
                  <a:srgbClr val="C9B8E0"/>
                </a:solidFill>
              </a:rPr>
              <a:t>PANEL SESSION</a:t>
            </a:r>
            <a:endParaRPr b="1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assets/logo_white_trim.png" id="73" name="Google Shape;73;p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1986748" y="7269480"/>
            <a:ext cx="2377440" cy="374822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74" name="Google Shape;74;p7"/>
          <p:cNvGrpSpPr/>
          <p:nvPr/>
        </p:nvGrpSpPr>
        <p:grpSpPr>
          <a:xfrm>
            <a:off x="17843056" y="4149589"/>
            <a:ext cx="10664813" cy="2577708"/>
            <a:chOff x="16766638" y="4149589"/>
            <a:chExt cx="10664813" cy="2577708"/>
          </a:xfrm>
        </p:grpSpPr>
        <p:grpSp>
          <p:nvGrpSpPr>
            <p:cNvPr id="75" name="Google Shape;75;p7"/>
            <p:cNvGrpSpPr/>
            <p:nvPr/>
          </p:nvGrpSpPr>
          <p:grpSpPr>
            <a:xfrm>
              <a:off x="16766638" y="4149589"/>
              <a:ext cx="4206300" cy="2577708"/>
              <a:chOff x="21072348" y="3902329"/>
              <a:chExt cx="4206300" cy="2577708"/>
            </a:xfrm>
          </p:grpSpPr>
          <p:pic>
            <p:nvPicPr>
              <p:cNvPr descr="assets/head_AM.png" id="76" name="Google Shape;76;p7"/>
              <p:cNvPicPr preferRelativeResize="0"/>
              <p:nvPr/>
            </p:nvPicPr>
            <p:blipFill rotWithShape="1">
              <a:blip r:embed="rId4">
                <a:alphaModFix/>
              </a:blip>
              <a:srcRect b="0" l="0" r="0" t="0"/>
              <a:stretch/>
            </p:blipFill>
            <p:spPr>
              <a:xfrm>
                <a:off x="22283928" y="3902329"/>
                <a:ext cx="1783200" cy="1783200"/>
              </a:xfrm>
              <a:prstGeom prst="ellipse">
                <a:avLst/>
              </a:prstGeom>
              <a:noFill/>
              <a:ln>
                <a:noFill/>
              </a:ln>
            </p:spPr>
          </p:pic>
          <p:sp>
            <p:nvSpPr>
              <p:cNvPr id="77" name="Google Shape;77;p7"/>
              <p:cNvSpPr/>
              <p:nvPr/>
            </p:nvSpPr>
            <p:spPr>
              <a:xfrm>
                <a:off x="21072348" y="5795137"/>
                <a:ext cx="4206300" cy="6849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noAutofit/>
              </a:bodyPr>
              <a:lstStyle/>
              <a:p>
                <a:pPr indent="0" lvl="0" marL="0" marR="0" rtl="0" algn="ctr">
                  <a:lnSpc>
                    <a:spcPct val="116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FFFFFF"/>
                  </a:buClr>
                  <a:buSzPts val="1900"/>
                  <a:buFont typeface="Arial"/>
                  <a:buNone/>
                </a:pPr>
                <a:r>
                  <a:rPr b="1" i="0" lang="en-US" sz="1900" u="none" cap="none" strike="noStrike">
                    <a:solidFill>
                      <a:srgbClr val="FFFFFF"/>
                    </a:solidFill>
                    <a:latin typeface="Arial"/>
                    <a:ea typeface="Arial"/>
                    <a:cs typeface="Arial"/>
                    <a:sym typeface="Arial"/>
                  </a:rPr>
                  <a:t>Alex Morgan</a:t>
                </a:r>
                <a:endParaRPr b="0" i="0" sz="19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  <a:p>
                <a:pPr indent="0" lvl="0" marL="0" marR="0" rtl="0" algn="ctr">
                  <a:lnSpc>
                    <a:spcPct val="116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C9B8E0"/>
                  </a:buClr>
                  <a:buSzPts val="1300"/>
                  <a:buFont typeface="Arial"/>
                  <a:buNone/>
                </a:pPr>
                <a:r>
                  <a:rPr b="0" i="0" lang="en-US" sz="1300" u="none" cap="none" strike="noStrike">
                    <a:solidFill>
                      <a:srgbClr val="C9B8E0"/>
                    </a:solidFill>
                    <a:latin typeface="Arial"/>
                    <a:ea typeface="Arial"/>
                    <a:cs typeface="Arial"/>
                    <a:sym typeface="Arial"/>
                  </a:rPr>
                  <a:t>Principal Analyst</a:t>
                </a:r>
                <a:endParaRPr b="0" i="0" sz="19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  <a:p>
                <a:pPr indent="0" lvl="0" marL="0" marR="0" rtl="0" algn="ctr">
                  <a:lnSpc>
                    <a:spcPct val="116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9B86B8"/>
                  </a:buClr>
                  <a:buSzPts val="1200"/>
                  <a:buFont typeface="Arial"/>
                  <a:buNone/>
                </a:pPr>
                <a:r>
                  <a:rPr b="0" i="0" lang="en-US" sz="1200" u="none" cap="none" strike="noStrike">
                    <a:solidFill>
                      <a:srgbClr val="9B86B8"/>
                    </a:solidFill>
                    <a:latin typeface="Arial"/>
                    <a:ea typeface="Arial"/>
                    <a:cs typeface="Arial"/>
                    <a:sym typeface="Arial"/>
                  </a:rPr>
                  <a:t>Fastmarkets</a:t>
                </a:r>
                <a:endParaRPr b="0" i="0" sz="19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78" name="Google Shape;78;p7"/>
            <p:cNvGrpSpPr/>
            <p:nvPr/>
          </p:nvGrpSpPr>
          <p:grpSpPr>
            <a:xfrm>
              <a:off x="18919475" y="4149589"/>
              <a:ext cx="4206300" cy="2577708"/>
              <a:chOff x="21072348" y="3902329"/>
              <a:chExt cx="4206300" cy="2577708"/>
            </a:xfrm>
          </p:grpSpPr>
          <p:pic>
            <p:nvPicPr>
              <p:cNvPr descr="assets/head_AM.png" id="79" name="Google Shape;79;p7"/>
              <p:cNvPicPr preferRelativeResize="0"/>
              <p:nvPr/>
            </p:nvPicPr>
            <p:blipFill rotWithShape="1">
              <a:blip r:embed="rId4">
                <a:alphaModFix/>
              </a:blip>
              <a:srcRect b="0" l="0" r="0" t="0"/>
              <a:stretch/>
            </p:blipFill>
            <p:spPr>
              <a:xfrm>
                <a:off x="22283928" y="3902329"/>
                <a:ext cx="1783200" cy="1783200"/>
              </a:xfrm>
              <a:prstGeom prst="ellipse">
                <a:avLst/>
              </a:prstGeom>
              <a:noFill/>
              <a:ln>
                <a:noFill/>
              </a:ln>
            </p:spPr>
          </p:pic>
          <p:sp>
            <p:nvSpPr>
              <p:cNvPr id="80" name="Google Shape;80;p7"/>
              <p:cNvSpPr/>
              <p:nvPr/>
            </p:nvSpPr>
            <p:spPr>
              <a:xfrm>
                <a:off x="21072348" y="5795137"/>
                <a:ext cx="4206300" cy="6849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noAutofit/>
              </a:bodyPr>
              <a:lstStyle/>
              <a:p>
                <a:pPr indent="0" lvl="0" marL="0" marR="0" rtl="0" algn="ctr">
                  <a:lnSpc>
                    <a:spcPct val="116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FFFFFF"/>
                  </a:buClr>
                  <a:buSzPts val="1900"/>
                  <a:buFont typeface="Arial"/>
                  <a:buNone/>
                </a:pPr>
                <a:r>
                  <a:rPr b="1" i="0" lang="en-US" sz="1900" u="none" cap="none" strike="noStrike">
                    <a:solidFill>
                      <a:srgbClr val="FFFFFF"/>
                    </a:solidFill>
                    <a:latin typeface="Arial"/>
                    <a:ea typeface="Arial"/>
                    <a:cs typeface="Arial"/>
                    <a:sym typeface="Arial"/>
                  </a:rPr>
                  <a:t>Alex Morgan</a:t>
                </a:r>
                <a:endParaRPr b="0" i="0" sz="19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  <a:p>
                <a:pPr indent="0" lvl="0" marL="0" marR="0" rtl="0" algn="ctr">
                  <a:lnSpc>
                    <a:spcPct val="116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C9B8E0"/>
                  </a:buClr>
                  <a:buSzPts val="1300"/>
                  <a:buFont typeface="Arial"/>
                  <a:buNone/>
                </a:pPr>
                <a:r>
                  <a:rPr b="0" i="0" lang="en-US" sz="1300" u="none" cap="none" strike="noStrike">
                    <a:solidFill>
                      <a:srgbClr val="C9B8E0"/>
                    </a:solidFill>
                    <a:latin typeface="Arial"/>
                    <a:ea typeface="Arial"/>
                    <a:cs typeface="Arial"/>
                    <a:sym typeface="Arial"/>
                  </a:rPr>
                  <a:t>Principal Analyst</a:t>
                </a:r>
                <a:endParaRPr b="0" i="0" sz="19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  <a:p>
                <a:pPr indent="0" lvl="0" marL="0" marR="0" rtl="0" algn="ctr">
                  <a:lnSpc>
                    <a:spcPct val="116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9B86B8"/>
                  </a:buClr>
                  <a:buSzPts val="1200"/>
                  <a:buFont typeface="Arial"/>
                  <a:buNone/>
                </a:pPr>
                <a:r>
                  <a:rPr b="0" i="0" lang="en-US" sz="1200" u="none" cap="none" strike="noStrike">
                    <a:solidFill>
                      <a:srgbClr val="9B86B8"/>
                    </a:solidFill>
                    <a:latin typeface="Arial"/>
                    <a:ea typeface="Arial"/>
                    <a:cs typeface="Arial"/>
                    <a:sym typeface="Arial"/>
                  </a:rPr>
                  <a:t>Fastmarkets</a:t>
                </a:r>
                <a:endParaRPr b="0" i="0" sz="19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81" name="Google Shape;81;p7"/>
            <p:cNvGrpSpPr/>
            <p:nvPr/>
          </p:nvGrpSpPr>
          <p:grpSpPr>
            <a:xfrm>
              <a:off x="21072313" y="4149589"/>
              <a:ext cx="4206300" cy="2577708"/>
              <a:chOff x="21072348" y="3902329"/>
              <a:chExt cx="4206300" cy="2577708"/>
            </a:xfrm>
          </p:grpSpPr>
          <p:pic>
            <p:nvPicPr>
              <p:cNvPr descr="assets/head_AM.png" id="82" name="Google Shape;82;p7"/>
              <p:cNvPicPr preferRelativeResize="0"/>
              <p:nvPr/>
            </p:nvPicPr>
            <p:blipFill rotWithShape="1">
              <a:blip r:embed="rId4">
                <a:alphaModFix/>
              </a:blip>
              <a:srcRect b="0" l="0" r="0" t="0"/>
              <a:stretch/>
            </p:blipFill>
            <p:spPr>
              <a:xfrm>
                <a:off x="22283928" y="3902329"/>
                <a:ext cx="1783200" cy="1783200"/>
              </a:xfrm>
              <a:prstGeom prst="ellipse">
                <a:avLst/>
              </a:prstGeom>
              <a:noFill/>
              <a:ln>
                <a:noFill/>
              </a:ln>
            </p:spPr>
          </p:pic>
          <p:sp>
            <p:nvSpPr>
              <p:cNvPr id="83" name="Google Shape;83;p7"/>
              <p:cNvSpPr/>
              <p:nvPr/>
            </p:nvSpPr>
            <p:spPr>
              <a:xfrm>
                <a:off x="21072348" y="5795137"/>
                <a:ext cx="4206300" cy="6849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noAutofit/>
              </a:bodyPr>
              <a:lstStyle/>
              <a:p>
                <a:pPr indent="0" lvl="0" marL="0" marR="0" rtl="0" algn="ctr">
                  <a:lnSpc>
                    <a:spcPct val="116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FFFFFF"/>
                  </a:buClr>
                  <a:buSzPts val="1900"/>
                  <a:buFont typeface="Arial"/>
                  <a:buNone/>
                </a:pPr>
                <a:r>
                  <a:rPr b="1" i="0" lang="en-US" sz="1900" u="none" cap="none" strike="noStrike">
                    <a:solidFill>
                      <a:srgbClr val="FFFFFF"/>
                    </a:solidFill>
                    <a:latin typeface="Arial"/>
                    <a:ea typeface="Arial"/>
                    <a:cs typeface="Arial"/>
                    <a:sym typeface="Arial"/>
                  </a:rPr>
                  <a:t>Alex Morgan</a:t>
                </a:r>
                <a:endParaRPr b="0" i="0" sz="19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  <a:p>
                <a:pPr indent="0" lvl="0" marL="0" marR="0" rtl="0" algn="ctr">
                  <a:lnSpc>
                    <a:spcPct val="116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C9B8E0"/>
                  </a:buClr>
                  <a:buSzPts val="1300"/>
                  <a:buFont typeface="Arial"/>
                  <a:buNone/>
                </a:pPr>
                <a:r>
                  <a:rPr b="0" i="0" lang="en-US" sz="1300" u="none" cap="none" strike="noStrike">
                    <a:solidFill>
                      <a:srgbClr val="C9B8E0"/>
                    </a:solidFill>
                    <a:latin typeface="Arial"/>
                    <a:ea typeface="Arial"/>
                    <a:cs typeface="Arial"/>
                    <a:sym typeface="Arial"/>
                  </a:rPr>
                  <a:t>Principal Analyst</a:t>
                </a:r>
                <a:endParaRPr b="0" i="0" sz="19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  <a:p>
                <a:pPr indent="0" lvl="0" marL="0" marR="0" rtl="0" algn="ctr">
                  <a:lnSpc>
                    <a:spcPct val="116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9B86B8"/>
                  </a:buClr>
                  <a:buSzPts val="1200"/>
                  <a:buFont typeface="Arial"/>
                  <a:buNone/>
                </a:pPr>
                <a:r>
                  <a:rPr b="0" i="0" lang="en-US" sz="1200" u="none" cap="none" strike="noStrike">
                    <a:solidFill>
                      <a:srgbClr val="9B86B8"/>
                    </a:solidFill>
                    <a:latin typeface="Arial"/>
                    <a:ea typeface="Arial"/>
                    <a:cs typeface="Arial"/>
                    <a:sym typeface="Arial"/>
                  </a:rPr>
                  <a:t>Fastmarkets</a:t>
                </a:r>
                <a:endParaRPr b="0" i="0" sz="19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84" name="Google Shape;84;p7"/>
            <p:cNvGrpSpPr/>
            <p:nvPr/>
          </p:nvGrpSpPr>
          <p:grpSpPr>
            <a:xfrm>
              <a:off x="23225150" y="4149589"/>
              <a:ext cx="4206300" cy="2577708"/>
              <a:chOff x="21072348" y="3902329"/>
              <a:chExt cx="4206300" cy="2577708"/>
            </a:xfrm>
          </p:grpSpPr>
          <p:pic>
            <p:nvPicPr>
              <p:cNvPr descr="assets/head_AM.png" id="85" name="Google Shape;85;p7"/>
              <p:cNvPicPr preferRelativeResize="0"/>
              <p:nvPr/>
            </p:nvPicPr>
            <p:blipFill rotWithShape="1">
              <a:blip r:embed="rId4">
                <a:alphaModFix/>
              </a:blip>
              <a:srcRect b="0" l="0" r="0" t="0"/>
              <a:stretch/>
            </p:blipFill>
            <p:spPr>
              <a:xfrm>
                <a:off x="22283928" y="3902329"/>
                <a:ext cx="1783200" cy="1783200"/>
              </a:xfrm>
              <a:prstGeom prst="ellipse">
                <a:avLst/>
              </a:prstGeom>
              <a:noFill/>
              <a:ln>
                <a:noFill/>
              </a:ln>
            </p:spPr>
          </p:pic>
          <p:sp>
            <p:nvSpPr>
              <p:cNvPr id="86" name="Google Shape;86;p7"/>
              <p:cNvSpPr/>
              <p:nvPr/>
            </p:nvSpPr>
            <p:spPr>
              <a:xfrm>
                <a:off x="21072348" y="5795137"/>
                <a:ext cx="4206300" cy="6849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noAutofit/>
              </a:bodyPr>
              <a:lstStyle/>
              <a:p>
                <a:pPr indent="0" lvl="0" marL="0" marR="0" rtl="0" algn="ctr">
                  <a:lnSpc>
                    <a:spcPct val="116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FFFFFF"/>
                  </a:buClr>
                  <a:buSzPts val="1900"/>
                  <a:buFont typeface="Arial"/>
                  <a:buNone/>
                </a:pPr>
                <a:r>
                  <a:rPr b="1" i="0" lang="en-US" sz="1900" u="none" cap="none" strike="noStrike">
                    <a:solidFill>
                      <a:srgbClr val="FFFFFF"/>
                    </a:solidFill>
                    <a:latin typeface="Arial"/>
                    <a:ea typeface="Arial"/>
                    <a:cs typeface="Arial"/>
                    <a:sym typeface="Arial"/>
                  </a:rPr>
                  <a:t>Alex Morgan</a:t>
                </a:r>
                <a:endParaRPr b="0" i="0" sz="19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  <a:p>
                <a:pPr indent="0" lvl="0" marL="0" marR="0" rtl="0" algn="ctr">
                  <a:lnSpc>
                    <a:spcPct val="116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C9B8E0"/>
                  </a:buClr>
                  <a:buSzPts val="1300"/>
                  <a:buFont typeface="Arial"/>
                  <a:buNone/>
                </a:pPr>
                <a:r>
                  <a:rPr b="0" i="0" lang="en-US" sz="1300" u="none" cap="none" strike="noStrike">
                    <a:solidFill>
                      <a:srgbClr val="C9B8E0"/>
                    </a:solidFill>
                    <a:latin typeface="Arial"/>
                    <a:ea typeface="Arial"/>
                    <a:cs typeface="Arial"/>
                    <a:sym typeface="Arial"/>
                  </a:rPr>
                  <a:t>Principal Analyst</a:t>
                </a:r>
                <a:endParaRPr b="0" i="0" sz="19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  <a:p>
                <a:pPr indent="0" lvl="0" marL="0" marR="0" rtl="0" algn="ctr">
                  <a:lnSpc>
                    <a:spcPct val="116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9B86B8"/>
                  </a:buClr>
                  <a:buSzPts val="1200"/>
                  <a:buFont typeface="Arial"/>
                  <a:buNone/>
                </a:pPr>
                <a:r>
                  <a:rPr b="0" i="0" lang="en-US" sz="1200" u="none" cap="none" strike="noStrike">
                    <a:solidFill>
                      <a:srgbClr val="9B86B8"/>
                    </a:solidFill>
                    <a:latin typeface="Arial"/>
                    <a:ea typeface="Arial"/>
                    <a:cs typeface="Arial"/>
                    <a:sym typeface="Arial"/>
                  </a:rPr>
                  <a:t>Fastmarkets</a:t>
                </a:r>
                <a:endParaRPr b="0" i="0" sz="19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</p:grp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8"/>
          <p:cNvSpPr/>
          <p:nvPr/>
        </p:nvSpPr>
        <p:spPr>
          <a:xfrm>
            <a:off x="16920975" y="2833191"/>
            <a:ext cx="12509100" cy="899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600"/>
              <a:buFont typeface="Arial"/>
              <a:buNone/>
            </a:pPr>
            <a:r>
              <a:rPr b="1" i="0" lang="en-US" sz="26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Powering the Next Decade:</a:t>
            </a:r>
            <a:endParaRPr b="1" sz="2600">
              <a:solidFill>
                <a:srgbClr val="FFFFFF"/>
              </a:solidFill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600"/>
              <a:buFont typeface="Arial"/>
              <a:buNone/>
            </a:pPr>
            <a:r>
              <a:rPr b="1" i="0" lang="en-US" sz="26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Lithium Supply, Demand and the Road to 2030</a:t>
            </a:r>
            <a:endParaRPr b="0" i="0" sz="2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3" name="Google Shape;93;p8"/>
          <p:cNvSpPr/>
          <p:nvPr/>
        </p:nvSpPr>
        <p:spPr>
          <a:xfrm>
            <a:off x="17615916" y="2357501"/>
            <a:ext cx="11119200" cy="377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C9B8E0"/>
              </a:buClr>
              <a:buSzPts val="1500"/>
              <a:buFont typeface="Arial"/>
              <a:buNone/>
            </a:pPr>
            <a:r>
              <a:rPr b="1" lang="en-US" sz="1800">
                <a:solidFill>
                  <a:srgbClr val="C9B8E0"/>
                </a:solidFill>
              </a:rPr>
              <a:t>PANEL SESSION</a:t>
            </a:r>
            <a:endParaRPr b="1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assets/logo_white_trim.png" id="94" name="Google Shape;94;p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1986748" y="7269480"/>
            <a:ext cx="2377440" cy="374822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95" name="Google Shape;95;p8"/>
          <p:cNvGrpSpPr/>
          <p:nvPr/>
        </p:nvGrpSpPr>
        <p:grpSpPr>
          <a:xfrm>
            <a:off x="16766638" y="4149589"/>
            <a:ext cx="12817650" cy="2577708"/>
            <a:chOff x="15690219" y="4149589"/>
            <a:chExt cx="12817650" cy="2577708"/>
          </a:xfrm>
        </p:grpSpPr>
        <p:grpSp>
          <p:nvGrpSpPr>
            <p:cNvPr id="96" name="Google Shape;96;p8"/>
            <p:cNvGrpSpPr/>
            <p:nvPr/>
          </p:nvGrpSpPr>
          <p:grpSpPr>
            <a:xfrm>
              <a:off x="15690219" y="4149589"/>
              <a:ext cx="4206300" cy="2577708"/>
              <a:chOff x="21072348" y="3902329"/>
              <a:chExt cx="4206300" cy="2577708"/>
            </a:xfrm>
          </p:grpSpPr>
          <p:pic>
            <p:nvPicPr>
              <p:cNvPr descr="assets/head_AM.png" id="97" name="Google Shape;97;p8"/>
              <p:cNvPicPr preferRelativeResize="0"/>
              <p:nvPr/>
            </p:nvPicPr>
            <p:blipFill rotWithShape="1">
              <a:blip r:embed="rId4">
                <a:alphaModFix/>
              </a:blip>
              <a:srcRect b="0" l="0" r="0" t="0"/>
              <a:stretch/>
            </p:blipFill>
            <p:spPr>
              <a:xfrm>
                <a:off x="22283928" y="3902329"/>
                <a:ext cx="1783200" cy="1783200"/>
              </a:xfrm>
              <a:prstGeom prst="ellipse">
                <a:avLst/>
              </a:prstGeom>
              <a:noFill/>
              <a:ln>
                <a:noFill/>
              </a:ln>
            </p:spPr>
          </p:pic>
          <p:sp>
            <p:nvSpPr>
              <p:cNvPr id="98" name="Google Shape;98;p8"/>
              <p:cNvSpPr/>
              <p:nvPr/>
            </p:nvSpPr>
            <p:spPr>
              <a:xfrm>
                <a:off x="21072348" y="5795137"/>
                <a:ext cx="4206300" cy="6849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noAutofit/>
              </a:bodyPr>
              <a:lstStyle/>
              <a:p>
                <a:pPr indent="0" lvl="0" marL="0" marR="0" rtl="0" algn="ctr">
                  <a:lnSpc>
                    <a:spcPct val="116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FFFFFF"/>
                  </a:buClr>
                  <a:buSzPts val="1900"/>
                  <a:buFont typeface="Arial"/>
                  <a:buNone/>
                </a:pPr>
                <a:r>
                  <a:rPr b="1" i="0" lang="en-US" sz="1900" u="none" cap="none" strike="noStrike">
                    <a:solidFill>
                      <a:srgbClr val="FFFFFF"/>
                    </a:solidFill>
                    <a:latin typeface="Arial"/>
                    <a:ea typeface="Arial"/>
                    <a:cs typeface="Arial"/>
                    <a:sym typeface="Arial"/>
                  </a:rPr>
                  <a:t>Alex Morgan</a:t>
                </a:r>
                <a:endParaRPr b="0" i="0" sz="19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  <a:p>
                <a:pPr indent="0" lvl="0" marL="0" marR="0" rtl="0" algn="ctr">
                  <a:lnSpc>
                    <a:spcPct val="116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C9B8E0"/>
                  </a:buClr>
                  <a:buSzPts val="1300"/>
                  <a:buFont typeface="Arial"/>
                  <a:buNone/>
                </a:pPr>
                <a:r>
                  <a:rPr b="0" i="0" lang="en-US" sz="1300" u="none" cap="none" strike="noStrike">
                    <a:solidFill>
                      <a:srgbClr val="C9B8E0"/>
                    </a:solidFill>
                    <a:latin typeface="Arial"/>
                    <a:ea typeface="Arial"/>
                    <a:cs typeface="Arial"/>
                    <a:sym typeface="Arial"/>
                  </a:rPr>
                  <a:t>Principal Analyst</a:t>
                </a:r>
                <a:endParaRPr b="0" i="0" sz="19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  <a:p>
                <a:pPr indent="0" lvl="0" marL="0" marR="0" rtl="0" algn="ctr">
                  <a:lnSpc>
                    <a:spcPct val="116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9B86B8"/>
                  </a:buClr>
                  <a:buSzPts val="1200"/>
                  <a:buFont typeface="Arial"/>
                  <a:buNone/>
                </a:pPr>
                <a:r>
                  <a:rPr b="0" i="0" lang="en-US" sz="1200" u="none" cap="none" strike="noStrike">
                    <a:solidFill>
                      <a:srgbClr val="9B86B8"/>
                    </a:solidFill>
                    <a:latin typeface="Arial"/>
                    <a:ea typeface="Arial"/>
                    <a:cs typeface="Arial"/>
                    <a:sym typeface="Arial"/>
                  </a:rPr>
                  <a:t>Fastmarkets</a:t>
                </a:r>
                <a:endParaRPr b="0" i="0" sz="19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99" name="Google Shape;99;p8"/>
            <p:cNvGrpSpPr/>
            <p:nvPr/>
          </p:nvGrpSpPr>
          <p:grpSpPr>
            <a:xfrm>
              <a:off x="17843056" y="4149589"/>
              <a:ext cx="4206300" cy="2577708"/>
              <a:chOff x="21072348" y="3902329"/>
              <a:chExt cx="4206300" cy="2577708"/>
            </a:xfrm>
          </p:grpSpPr>
          <p:pic>
            <p:nvPicPr>
              <p:cNvPr descr="assets/head_AM.png" id="100" name="Google Shape;100;p8"/>
              <p:cNvPicPr preferRelativeResize="0"/>
              <p:nvPr/>
            </p:nvPicPr>
            <p:blipFill rotWithShape="1">
              <a:blip r:embed="rId4">
                <a:alphaModFix/>
              </a:blip>
              <a:srcRect b="0" l="0" r="0" t="0"/>
              <a:stretch/>
            </p:blipFill>
            <p:spPr>
              <a:xfrm>
                <a:off x="22283928" y="3902329"/>
                <a:ext cx="1783200" cy="1783200"/>
              </a:xfrm>
              <a:prstGeom prst="ellipse">
                <a:avLst/>
              </a:prstGeom>
              <a:noFill/>
              <a:ln>
                <a:noFill/>
              </a:ln>
            </p:spPr>
          </p:pic>
          <p:sp>
            <p:nvSpPr>
              <p:cNvPr id="101" name="Google Shape;101;p8"/>
              <p:cNvSpPr/>
              <p:nvPr/>
            </p:nvSpPr>
            <p:spPr>
              <a:xfrm>
                <a:off x="21072348" y="5795137"/>
                <a:ext cx="4206300" cy="6849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noAutofit/>
              </a:bodyPr>
              <a:lstStyle/>
              <a:p>
                <a:pPr indent="0" lvl="0" marL="0" marR="0" rtl="0" algn="ctr">
                  <a:lnSpc>
                    <a:spcPct val="116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FFFFFF"/>
                  </a:buClr>
                  <a:buSzPts val="1900"/>
                  <a:buFont typeface="Arial"/>
                  <a:buNone/>
                </a:pPr>
                <a:r>
                  <a:rPr b="1" i="0" lang="en-US" sz="1900" u="none" cap="none" strike="noStrike">
                    <a:solidFill>
                      <a:srgbClr val="FFFFFF"/>
                    </a:solidFill>
                    <a:latin typeface="Arial"/>
                    <a:ea typeface="Arial"/>
                    <a:cs typeface="Arial"/>
                    <a:sym typeface="Arial"/>
                  </a:rPr>
                  <a:t>Alex Morgan</a:t>
                </a:r>
                <a:endParaRPr b="0" i="0" sz="19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  <a:p>
                <a:pPr indent="0" lvl="0" marL="0" marR="0" rtl="0" algn="ctr">
                  <a:lnSpc>
                    <a:spcPct val="116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C9B8E0"/>
                  </a:buClr>
                  <a:buSzPts val="1300"/>
                  <a:buFont typeface="Arial"/>
                  <a:buNone/>
                </a:pPr>
                <a:r>
                  <a:rPr b="0" i="0" lang="en-US" sz="1300" u="none" cap="none" strike="noStrike">
                    <a:solidFill>
                      <a:srgbClr val="C9B8E0"/>
                    </a:solidFill>
                    <a:latin typeface="Arial"/>
                    <a:ea typeface="Arial"/>
                    <a:cs typeface="Arial"/>
                    <a:sym typeface="Arial"/>
                  </a:rPr>
                  <a:t>Principal Analyst</a:t>
                </a:r>
                <a:endParaRPr b="0" i="0" sz="19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  <a:p>
                <a:pPr indent="0" lvl="0" marL="0" marR="0" rtl="0" algn="ctr">
                  <a:lnSpc>
                    <a:spcPct val="116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9B86B8"/>
                  </a:buClr>
                  <a:buSzPts val="1200"/>
                  <a:buFont typeface="Arial"/>
                  <a:buNone/>
                </a:pPr>
                <a:r>
                  <a:rPr b="0" i="0" lang="en-US" sz="1200" u="none" cap="none" strike="noStrike">
                    <a:solidFill>
                      <a:srgbClr val="9B86B8"/>
                    </a:solidFill>
                    <a:latin typeface="Arial"/>
                    <a:ea typeface="Arial"/>
                    <a:cs typeface="Arial"/>
                    <a:sym typeface="Arial"/>
                  </a:rPr>
                  <a:t>Fastmarkets</a:t>
                </a:r>
                <a:endParaRPr b="0" i="0" sz="19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102" name="Google Shape;102;p8"/>
            <p:cNvGrpSpPr/>
            <p:nvPr/>
          </p:nvGrpSpPr>
          <p:grpSpPr>
            <a:xfrm>
              <a:off x="19995894" y="4149589"/>
              <a:ext cx="4206300" cy="2577708"/>
              <a:chOff x="21072348" y="3902329"/>
              <a:chExt cx="4206300" cy="2577708"/>
            </a:xfrm>
          </p:grpSpPr>
          <p:pic>
            <p:nvPicPr>
              <p:cNvPr descr="assets/head_AM.png" id="103" name="Google Shape;103;p8"/>
              <p:cNvPicPr preferRelativeResize="0"/>
              <p:nvPr/>
            </p:nvPicPr>
            <p:blipFill rotWithShape="1">
              <a:blip r:embed="rId4">
                <a:alphaModFix/>
              </a:blip>
              <a:srcRect b="0" l="0" r="0" t="0"/>
              <a:stretch/>
            </p:blipFill>
            <p:spPr>
              <a:xfrm>
                <a:off x="22283928" y="3902329"/>
                <a:ext cx="1783200" cy="1783200"/>
              </a:xfrm>
              <a:prstGeom prst="ellipse">
                <a:avLst/>
              </a:prstGeom>
              <a:noFill/>
              <a:ln>
                <a:noFill/>
              </a:ln>
            </p:spPr>
          </p:pic>
          <p:sp>
            <p:nvSpPr>
              <p:cNvPr id="104" name="Google Shape;104;p8"/>
              <p:cNvSpPr/>
              <p:nvPr/>
            </p:nvSpPr>
            <p:spPr>
              <a:xfrm>
                <a:off x="21072348" y="5795137"/>
                <a:ext cx="4206300" cy="6849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noAutofit/>
              </a:bodyPr>
              <a:lstStyle/>
              <a:p>
                <a:pPr indent="0" lvl="0" marL="0" marR="0" rtl="0" algn="ctr">
                  <a:lnSpc>
                    <a:spcPct val="116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FFFFFF"/>
                  </a:buClr>
                  <a:buSzPts val="1900"/>
                  <a:buFont typeface="Arial"/>
                  <a:buNone/>
                </a:pPr>
                <a:r>
                  <a:rPr b="1" i="0" lang="en-US" sz="1900" u="none" cap="none" strike="noStrike">
                    <a:solidFill>
                      <a:srgbClr val="FFFFFF"/>
                    </a:solidFill>
                    <a:latin typeface="Arial"/>
                    <a:ea typeface="Arial"/>
                    <a:cs typeface="Arial"/>
                    <a:sym typeface="Arial"/>
                  </a:rPr>
                  <a:t>Alex Morgan</a:t>
                </a:r>
                <a:endParaRPr b="0" i="0" sz="19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  <a:p>
                <a:pPr indent="0" lvl="0" marL="0" marR="0" rtl="0" algn="ctr">
                  <a:lnSpc>
                    <a:spcPct val="116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C9B8E0"/>
                  </a:buClr>
                  <a:buSzPts val="1300"/>
                  <a:buFont typeface="Arial"/>
                  <a:buNone/>
                </a:pPr>
                <a:r>
                  <a:rPr b="0" i="0" lang="en-US" sz="1300" u="none" cap="none" strike="noStrike">
                    <a:solidFill>
                      <a:srgbClr val="C9B8E0"/>
                    </a:solidFill>
                    <a:latin typeface="Arial"/>
                    <a:ea typeface="Arial"/>
                    <a:cs typeface="Arial"/>
                    <a:sym typeface="Arial"/>
                  </a:rPr>
                  <a:t>Principal Analyst</a:t>
                </a:r>
                <a:endParaRPr b="0" i="0" sz="19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  <a:p>
                <a:pPr indent="0" lvl="0" marL="0" marR="0" rtl="0" algn="ctr">
                  <a:lnSpc>
                    <a:spcPct val="116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9B86B8"/>
                  </a:buClr>
                  <a:buSzPts val="1200"/>
                  <a:buFont typeface="Arial"/>
                  <a:buNone/>
                </a:pPr>
                <a:r>
                  <a:rPr b="0" i="0" lang="en-US" sz="1200" u="none" cap="none" strike="noStrike">
                    <a:solidFill>
                      <a:srgbClr val="9B86B8"/>
                    </a:solidFill>
                    <a:latin typeface="Arial"/>
                    <a:ea typeface="Arial"/>
                    <a:cs typeface="Arial"/>
                    <a:sym typeface="Arial"/>
                  </a:rPr>
                  <a:t>Fastmarkets</a:t>
                </a:r>
                <a:endParaRPr b="0" i="0" sz="19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105" name="Google Shape;105;p8"/>
            <p:cNvGrpSpPr/>
            <p:nvPr/>
          </p:nvGrpSpPr>
          <p:grpSpPr>
            <a:xfrm>
              <a:off x="22148731" y="4149589"/>
              <a:ext cx="4206300" cy="2577708"/>
              <a:chOff x="21072348" y="3902329"/>
              <a:chExt cx="4206300" cy="2577708"/>
            </a:xfrm>
          </p:grpSpPr>
          <p:pic>
            <p:nvPicPr>
              <p:cNvPr descr="assets/head_AM.png" id="106" name="Google Shape;106;p8"/>
              <p:cNvPicPr preferRelativeResize="0"/>
              <p:nvPr/>
            </p:nvPicPr>
            <p:blipFill rotWithShape="1">
              <a:blip r:embed="rId4">
                <a:alphaModFix/>
              </a:blip>
              <a:srcRect b="0" l="0" r="0" t="0"/>
              <a:stretch/>
            </p:blipFill>
            <p:spPr>
              <a:xfrm>
                <a:off x="22283928" y="3902329"/>
                <a:ext cx="1783200" cy="1783200"/>
              </a:xfrm>
              <a:prstGeom prst="ellipse">
                <a:avLst/>
              </a:prstGeom>
              <a:noFill/>
              <a:ln>
                <a:noFill/>
              </a:ln>
            </p:spPr>
          </p:pic>
          <p:sp>
            <p:nvSpPr>
              <p:cNvPr id="107" name="Google Shape;107;p8"/>
              <p:cNvSpPr/>
              <p:nvPr/>
            </p:nvSpPr>
            <p:spPr>
              <a:xfrm>
                <a:off x="21072348" y="5795137"/>
                <a:ext cx="4206300" cy="6849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noAutofit/>
              </a:bodyPr>
              <a:lstStyle/>
              <a:p>
                <a:pPr indent="0" lvl="0" marL="0" marR="0" rtl="0" algn="ctr">
                  <a:lnSpc>
                    <a:spcPct val="116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FFFFFF"/>
                  </a:buClr>
                  <a:buSzPts val="1900"/>
                  <a:buFont typeface="Arial"/>
                  <a:buNone/>
                </a:pPr>
                <a:r>
                  <a:rPr b="1" i="0" lang="en-US" sz="1900" u="none" cap="none" strike="noStrike">
                    <a:solidFill>
                      <a:srgbClr val="FFFFFF"/>
                    </a:solidFill>
                    <a:latin typeface="Arial"/>
                    <a:ea typeface="Arial"/>
                    <a:cs typeface="Arial"/>
                    <a:sym typeface="Arial"/>
                  </a:rPr>
                  <a:t>Alex Morgan</a:t>
                </a:r>
                <a:endParaRPr b="0" i="0" sz="19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  <a:p>
                <a:pPr indent="0" lvl="0" marL="0" marR="0" rtl="0" algn="ctr">
                  <a:lnSpc>
                    <a:spcPct val="116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C9B8E0"/>
                  </a:buClr>
                  <a:buSzPts val="1300"/>
                  <a:buFont typeface="Arial"/>
                  <a:buNone/>
                </a:pPr>
                <a:r>
                  <a:rPr b="0" i="0" lang="en-US" sz="1300" u="none" cap="none" strike="noStrike">
                    <a:solidFill>
                      <a:srgbClr val="C9B8E0"/>
                    </a:solidFill>
                    <a:latin typeface="Arial"/>
                    <a:ea typeface="Arial"/>
                    <a:cs typeface="Arial"/>
                    <a:sym typeface="Arial"/>
                  </a:rPr>
                  <a:t>Principal Analyst</a:t>
                </a:r>
                <a:endParaRPr b="0" i="0" sz="19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  <a:p>
                <a:pPr indent="0" lvl="0" marL="0" marR="0" rtl="0" algn="ctr">
                  <a:lnSpc>
                    <a:spcPct val="116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9B86B8"/>
                  </a:buClr>
                  <a:buSzPts val="1200"/>
                  <a:buFont typeface="Arial"/>
                  <a:buNone/>
                </a:pPr>
                <a:r>
                  <a:rPr b="0" i="0" lang="en-US" sz="1200" u="none" cap="none" strike="noStrike">
                    <a:solidFill>
                      <a:srgbClr val="9B86B8"/>
                    </a:solidFill>
                    <a:latin typeface="Arial"/>
                    <a:ea typeface="Arial"/>
                    <a:cs typeface="Arial"/>
                    <a:sym typeface="Arial"/>
                  </a:rPr>
                  <a:t>Fastmarkets</a:t>
                </a:r>
                <a:endParaRPr b="0" i="0" sz="19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108" name="Google Shape;108;p8"/>
            <p:cNvGrpSpPr/>
            <p:nvPr/>
          </p:nvGrpSpPr>
          <p:grpSpPr>
            <a:xfrm>
              <a:off x="24301569" y="4149589"/>
              <a:ext cx="4206300" cy="2577708"/>
              <a:chOff x="21072348" y="3902329"/>
              <a:chExt cx="4206300" cy="2577708"/>
            </a:xfrm>
          </p:grpSpPr>
          <p:pic>
            <p:nvPicPr>
              <p:cNvPr descr="assets/head_AM.png" id="109" name="Google Shape;109;p8"/>
              <p:cNvPicPr preferRelativeResize="0"/>
              <p:nvPr/>
            </p:nvPicPr>
            <p:blipFill rotWithShape="1">
              <a:blip r:embed="rId4">
                <a:alphaModFix/>
              </a:blip>
              <a:srcRect b="0" l="0" r="0" t="0"/>
              <a:stretch/>
            </p:blipFill>
            <p:spPr>
              <a:xfrm>
                <a:off x="22283928" y="3902329"/>
                <a:ext cx="1783200" cy="1783200"/>
              </a:xfrm>
              <a:prstGeom prst="ellipse">
                <a:avLst/>
              </a:prstGeom>
              <a:noFill/>
              <a:ln>
                <a:noFill/>
              </a:ln>
            </p:spPr>
          </p:pic>
          <p:sp>
            <p:nvSpPr>
              <p:cNvPr id="110" name="Google Shape;110;p8"/>
              <p:cNvSpPr/>
              <p:nvPr/>
            </p:nvSpPr>
            <p:spPr>
              <a:xfrm>
                <a:off x="21072348" y="5795137"/>
                <a:ext cx="4206300" cy="6849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noAutofit/>
              </a:bodyPr>
              <a:lstStyle/>
              <a:p>
                <a:pPr indent="0" lvl="0" marL="0" marR="0" rtl="0" algn="ctr">
                  <a:lnSpc>
                    <a:spcPct val="116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FFFFFF"/>
                  </a:buClr>
                  <a:buSzPts val="1900"/>
                  <a:buFont typeface="Arial"/>
                  <a:buNone/>
                </a:pPr>
                <a:r>
                  <a:rPr b="1" i="0" lang="en-US" sz="1900" u="none" cap="none" strike="noStrike">
                    <a:solidFill>
                      <a:srgbClr val="FFFFFF"/>
                    </a:solidFill>
                    <a:latin typeface="Arial"/>
                    <a:ea typeface="Arial"/>
                    <a:cs typeface="Arial"/>
                    <a:sym typeface="Arial"/>
                  </a:rPr>
                  <a:t>Alex Morgan</a:t>
                </a:r>
                <a:endParaRPr b="0" i="0" sz="19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  <a:p>
                <a:pPr indent="0" lvl="0" marL="0" marR="0" rtl="0" algn="ctr">
                  <a:lnSpc>
                    <a:spcPct val="116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C9B8E0"/>
                  </a:buClr>
                  <a:buSzPts val="1300"/>
                  <a:buFont typeface="Arial"/>
                  <a:buNone/>
                </a:pPr>
                <a:r>
                  <a:rPr b="0" i="0" lang="en-US" sz="1300" u="none" cap="none" strike="noStrike">
                    <a:solidFill>
                      <a:srgbClr val="C9B8E0"/>
                    </a:solidFill>
                    <a:latin typeface="Arial"/>
                    <a:ea typeface="Arial"/>
                    <a:cs typeface="Arial"/>
                    <a:sym typeface="Arial"/>
                  </a:rPr>
                  <a:t>Principal Analyst</a:t>
                </a:r>
                <a:endParaRPr b="0" i="0" sz="19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  <a:p>
                <a:pPr indent="0" lvl="0" marL="0" marR="0" rtl="0" algn="ctr">
                  <a:lnSpc>
                    <a:spcPct val="116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9B86B8"/>
                  </a:buClr>
                  <a:buSzPts val="1200"/>
                  <a:buFont typeface="Arial"/>
                  <a:buNone/>
                </a:pPr>
                <a:r>
                  <a:rPr b="0" i="0" lang="en-US" sz="1200" u="none" cap="none" strike="noStrike">
                    <a:solidFill>
                      <a:srgbClr val="9B86B8"/>
                    </a:solidFill>
                    <a:latin typeface="Arial"/>
                    <a:ea typeface="Arial"/>
                    <a:cs typeface="Arial"/>
                    <a:sym typeface="Arial"/>
                  </a:rPr>
                  <a:t>Fastmarkets</a:t>
                </a:r>
                <a:endParaRPr b="0" i="0" sz="19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</p:grp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9"/>
          <p:cNvSpPr/>
          <p:nvPr/>
        </p:nvSpPr>
        <p:spPr>
          <a:xfrm>
            <a:off x="16920975" y="2833191"/>
            <a:ext cx="12509100" cy="899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600"/>
              <a:buFont typeface="Arial"/>
              <a:buNone/>
            </a:pPr>
            <a:r>
              <a:rPr b="1" i="0" lang="en-US" sz="26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Powering the Next Decade:</a:t>
            </a:r>
            <a:endParaRPr b="1" sz="2600">
              <a:solidFill>
                <a:srgbClr val="FFFFFF"/>
              </a:solidFill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600"/>
              <a:buFont typeface="Arial"/>
              <a:buNone/>
            </a:pPr>
            <a:r>
              <a:rPr b="1" i="0" lang="en-US" sz="26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Lithium Supply, Demand and the Road to 2030</a:t>
            </a:r>
            <a:endParaRPr b="0" i="0" sz="2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7" name="Google Shape;117;p9"/>
          <p:cNvSpPr/>
          <p:nvPr/>
        </p:nvSpPr>
        <p:spPr>
          <a:xfrm>
            <a:off x="17615916" y="2357501"/>
            <a:ext cx="11119200" cy="377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C9B8E0"/>
              </a:buClr>
              <a:buSzPts val="1500"/>
              <a:buFont typeface="Arial"/>
              <a:buNone/>
            </a:pPr>
            <a:r>
              <a:rPr b="1" lang="en-US" sz="1800">
                <a:solidFill>
                  <a:srgbClr val="C9B8E0"/>
                </a:solidFill>
              </a:rPr>
              <a:t>PANEL SESSION</a:t>
            </a:r>
            <a:endParaRPr b="1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assets/logo_white_trim.png" id="118" name="Google Shape;118;p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1986748" y="7269480"/>
            <a:ext cx="2377440" cy="374822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119" name="Google Shape;119;p9"/>
          <p:cNvGrpSpPr/>
          <p:nvPr/>
        </p:nvGrpSpPr>
        <p:grpSpPr>
          <a:xfrm>
            <a:off x="15690219" y="4149589"/>
            <a:ext cx="14970488" cy="2577708"/>
            <a:chOff x="14613800" y="4149589"/>
            <a:chExt cx="14970488" cy="2577708"/>
          </a:xfrm>
        </p:grpSpPr>
        <p:grpSp>
          <p:nvGrpSpPr>
            <p:cNvPr id="120" name="Google Shape;120;p9"/>
            <p:cNvGrpSpPr/>
            <p:nvPr/>
          </p:nvGrpSpPr>
          <p:grpSpPr>
            <a:xfrm>
              <a:off x="14613800" y="4149589"/>
              <a:ext cx="4206300" cy="2577708"/>
              <a:chOff x="21072348" y="3902329"/>
              <a:chExt cx="4206300" cy="2577708"/>
            </a:xfrm>
          </p:grpSpPr>
          <p:pic>
            <p:nvPicPr>
              <p:cNvPr descr="assets/head_AM.png" id="121" name="Google Shape;121;p9"/>
              <p:cNvPicPr preferRelativeResize="0"/>
              <p:nvPr/>
            </p:nvPicPr>
            <p:blipFill rotWithShape="1">
              <a:blip r:embed="rId4">
                <a:alphaModFix/>
              </a:blip>
              <a:srcRect b="0" l="0" r="0" t="0"/>
              <a:stretch/>
            </p:blipFill>
            <p:spPr>
              <a:xfrm>
                <a:off x="22283928" y="3902329"/>
                <a:ext cx="1783200" cy="1783200"/>
              </a:xfrm>
              <a:prstGeom prst="ellipse">
                <a:avLst/>
              </a:prstGeom>
              <a:noFill/>
              <a:ln>
                <a:noFill/>
              </a:ln>
            </p:spPr>
          </p:pic>
          <p:sp>
            <p:nvSpPr>
              <p:cNvPr id="122" name="Google Shape;122;p9"/>
              <p:cNvSpPr/>
              <p:nvPr/>
            </p:nvSpPr>
            <p:spPr>
              <a:xfrm>
                <a:off x="21072348" y="5795137"/>
                <a:ext cx="4206300" cy="6849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noAutofit/>
              </a:bodyPr>
              <a:lstStyle/>
              <a:p>
                <a:pPr indent="0" lvl="0" marL="0" marR="0" rtl="0" algn="ctr">
                  <a:lnSpc>
                    <a:spcPct val="116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FFFFFF"/>
                  </a:buClr>
                  <a:buSzPts val="1900"/>
                  <a:buFont typeface="Arial"/>
                  <a:buNone/>
                </a:pPr>
                <a:r>
                  <a:rPr b="1" i="0" lang="en-US" sz="1900" u="none" cap="none" strike="noStrike">
                    <a:solidFill>
                      <a:srgbClr val="FFFFFF"/>
                    </a:solidFill>
                    <a:latin typeface="Arial"/>
                    <a:ea typeface="Arial"/>
                    <a:cs typeface="Arial"/>
                    <a:sym typeface="Arial"/>
                  </a:rPr>
                  <a:t>Alex Morgan</a:t>
                </a:r>
                <a:endParaRPr b="0" i="0" sz="19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  <a:p>
                <a:pPr indent="0" lvl="0" marL="0" marR="0" rtl="0" algn="ctr">
                  <a:lnSpc>
                    <a:spcPct val="116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C9B8E0"/>
                  </a:buClr>
                  <a:buSzPts val="1300"/>
                  <a:buFont typeface="Arial"/>
                  <a:buNone/>
                </a:pPr>
                <a:r>
                  <a:rPr b="0" i="0" lang="en-US" sz="1300" u="none" cap="none" strike="noStrike">
                    <a:solidFill>
                      <a:srgbClr val="C9B8E0"/>
                    </a:solidFill>
                    <a:latin typeface="Arial"/>
                    <a:ea typeface="Arial"/>
                    <a:cs typeface="Arial"/>
                    <a:sym typeface="Arial"/>
                  </a:rPr>
                  <a:t>Principal Analyst</a:t>
                </a:r>
                <a:endParaRPr b="0" i="0" sz="19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  <a:p>
                <a:pPr indent="0" lvl="0" marL="0" marR="0" rtl="0" algn="ctr">
                  <a:lnSpc>
                    <a:spcPct val="116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9B86B8"/>
                  </a:buClr>
                  <a:buSzPts val="1200"/>
                  <a:buFont typeface="Arial"/>
                  <a:buNone/>
                </a:pPr>
                <a:r>
                  <a:rPr b="0" i="0" lang="en-US" sz="1200" u="none" cap="none" strike="noStrike">
                    <a:solidFill>
                      <a:srgbClr val="9B86B8"/>
                    </a:solidFill>
                    <a:latin typeface="Arial"/>
                    <a:ea typeface="Arial"/>
                    <a:cs typeface="Arial"/>
                    <a:sym typeface="Arial"/>
                  </a:rPr>
                  <a:t>Fastmarkets</a:t>
                </a:r>
                <a:endParaRPr b="0" i="0" sz="19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123" name="Google Shape;123;p9"/>
            <p:cNvGrpSpPr/>
            <p:nvPr/>
          </p:nvGrpSpPr>
          <p:grpSpPr>
            <a:xfrm>
              <a:off x="16766638" y="4149589"/>
              <a:ext cx="4206300" cy="2577708"/>
              <a:chOff x="21072348" y="3902329"/>
              <a:chExt cx="4206300" cy="2577708"/>
            </a:xfrm>
          </p:grpSpPr>
          <p:pic>
            <p:nvPicPr>
              <p:cNvPr descr="assets/head_AM.png" id="124" name="Google Shape;124;p9"/>
              <p:cNvPicPr preferRelativeResize="0"/>
              <p:nvPr/>
            </p:nvPicPr>
            <p:blipFill rotWithShape="1">
              <a:blip r:embed="rId4">
                <a:alphaModFix/>
              </a:blip>
              <a:srcRect b="0" l="0" r="0" t="0"/>
              <a:stretch/>
            </p:blipFill>
            <p:spPr>
              <a:xfrm>
                <a:off x="22283928" y="3902329"/>
                <a:ext cx="1783200" cy="1783200"/>
              </a:xfrm>
              <a:prstGeom prst="ellipse">
                <a:avLst/>
              </a:prstGeom>
              <a:noFill/>
              <a:ln>
                <a:noFill/>
              </a:ln>
            </p:spPr>
          </p:pic>
          <p:sp>
            <p:nvSpPr>
              <p:cNvPr id="125" name="Google Shape;125;p9"/>
              <p:cNvSpPr/>
              <p:nvPr/>
            </p:nvSpPr>
            <p:spPr>
              <a:xfrm>
                <a:off x="21072348" y="5795137"/>
                <a:ext cx="4206300" cy="6849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noAutofit/>
              </a:bodyPr>
              <a:lstStyle/>
              <a:p>
                <a:pPr indent="0" lvl="0" marL="0" marR="0" rtl="0" algn="ctr">
                  <a:lnSpc>
                    <a:spcPct val="116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FFFFFF"/>
                  </a:buClr>
                  <a:buSzPts val="1900"/>
                  <a:buFont typeface="Arial"/>
                  <a:buNone/>
                </a:pPr>
                <a:r>
                  <a:rPr b="1" i="0" lang="en-US" sz="1900" u="none" cap="none" strike="noStrike">
                    <a:solidFill>
                      <a:srgbClr val="FFFFFF"/>
                    </a:solidFill>
                    <a:latin typeface="Arial"/>
                    <a:ea typeface="Arial"/>
                    <a:cs typeface="Arial"/>
                    <a:sym typeface="Arial"/>
                  </a:rPr>
                  <a:t>Alex Morgan</a:t>
                </a:r>
                <a:endParaRPr b="0" i="0" sz="19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  <a:p>
                <a:pPr indent="0" lvl="0" marL="0" marR="0" rtl="0" algn="ctr">
                  <a:lnSpc>
                    <a:spcPct val="116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C9B8E0"/>
                  </a:buClr>
                  <a:buSzPts val="1300"/>
                  <a:buFont typeface="Arial"/>
                  <a:buNone/>
                </a:pPr>
                <a:r>
                  <a:rPr b="0" i="0" lang="en-US" sz="1300" u="none" cap="none" strike="noStrike">
                    <a:solidFill>
                      <a:srgbClr val="C9B8E0"/>
                    </a:solidFill>
                    <a:latin typeface="Arial"/>
                    <a:ea typeface="Arial"/>
                    <a:cs typeface="Arial"/>
                    <a:sym typeface="Arial"/>
                  </a:rPr>
                  <a:t>Principal Analyst</a:t>
                </a:r>
                <a:endParaRPr b="0" i="0" sz="19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  <a:p>
                <a:pPr indent="0" lvl="0" marL="0" marR="0" rtl="0" algn="ctr">
                  <a:lnSpc>
                    <a:spcPct val="116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9B86B8"/>
                  </a:buClr>
                  <a:buSzPts val="1200"/>
                  <a:buFont typeface="Arial"/>
                  <a:buNone/>
                </a:pPr>
                <a:r>
                  <a:rPr b="0" i="0" lang="en-US" sz="1200" u="none" cap="none" strike="noStrike">
                    <a:solidFill>
                      <a:srgbClr val="9B86B8"/>
                    </a:solidFill>
                    <a:latin typeface="Arial"/>
                    <a:ea typeface="Arial"/>
                    <a:cs typeface="Arial"/>
                    <a:sym typeface="Arial"/>
                  </a:rPr>
                  <a:t>Fastmarkets</a:t>
                </a:r>
                <a:endParaRPr b="0" i="0" sz="19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126" name="Google Shape;126;p9"/>
            <p:cNvGrpSpPr/>
            <p:nvPr/>
          </p:nvGrpSpPr>
          <p:grpSpPr>
            <a:xfrm>
              <a:off x="18919475" y="4149589"/>
              <a:ext cx="4206300" cy="2577708"/>
              <a:chOff x="21072348" y="3902329"/>
              <a:chExt cx="4206300" cy="2577708"/>
            </a:xfrm>
          </p:grpSpPr>
          <p:pic>
            <p:nvPicPr>
              <p:cNvPr descr="assets/head_AM.png" id="127" name="Google Shape;127;p9"/>
              <p:cNvPicPr preferRelativeResize="0"/>
              <p:nvPr/>
            </p:nvPicPr>
            <p:blipFill rotWithShape="1">
              <a:blip r:embed="rId4">
                <a:alphaModFix/>
              </a:blip>
              <a:srcRect b="0" l="0" r="0" t="0"/>
              <a:stretch/>
            </p:blipFill>
            <p:spPr>
              <a:xfrm>
                <a:off x="22283928" y="3902329"/>
                <a:ext cx="1783200" cy="1783200"/>
              </a:xfrm>
              <a:prstGeom prst="ellipse">
                <a:avLst/>
              </a:prstGeom>
              <a:noFill/>
              <a:ln>
                <a:noFill/>
              </a:ln>
            </p:spPr>
          </p:pic>
          <p:sp>
            <p:nvSpPr>
              <p:cNvPr id="128" name="Google Shape;128;p9"/>
              <p:cNvSpPr/>
              <p:nvPr/>
            </p:nvSpPr>
            <p:spPr>
              <a:xfrm>
                <a:off x="21072348" y="5795137"/>
                <a:ext cx="4206300" cy="6849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noAutofit/>
              </a:bodyPr>
              <a:lstStyle/>
              <a:p>
                <a:pPr indent="0" lvl="0" marL="0" marR="0" rtl="0" algn="ctr">
                  <a:lnSpc>
                    <a:spcPct val="116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FFFFFF"/>
                  </a:buClr>
                  <a:buSzPts val="1900"/>
                  <a:buFont typeface="Arial"/>
                  <a:buNone/>
                </a:pPr>
                <a:r>
                  <a:rPr b="1" i="0" lang="en-US" sz="1900" u="none" cap="none" strike="noStrike">
                    <a:solidFill>
                      <a:srgbClr val="FFFFFF"/>
                    </a:solidFill>
                    <a:latin typeface="Arial"/>
                    <a:ea typeface="Arial"/>
                    <a:cs typeface="Arial"/>
                    <a:sym typeface="Arial"/>
                  </a:rPr>
                  <a:t>Alex Morgan</a:t>
                </a:r>
                <a:endParaRPr b="0" i="0" sz="19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  <a:p>
                <a:pPr indent="0" lvl="0" marL="0" marR="0" rtl="0" algn="ctr">
                  <a:lnSpc>
                    <a:spcPct val="116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C9B8E0"/>
                  </a:buClr>
                  <a:buSzPts val="1300"/>
                  <a:buFont typeface="Arial"/>
                  <a:buNone/>
                </a:pPr>
                <a:r>
                  <a:rPr b="0" i="0" lang="en-US" sz="1300" u="none" cap="none" strike="noStrike">
                    <a:solidFill>
                      <a:srgbClr val="C9B8E0"/>
                    </a:solidFill>
                    <a:latin typeface="Arial"/>
                    <a:ea typeface="Arial"/>
                    <a:cs typeface="Arial"/>
                    <a:sym typeface="Arial"/>
                  </a:rPr>
                  <a:t>Principal Analyst</a:t>
                </a:r>
                <a:endParaRPr b="0" i="0" sz="19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  <a:p>
                <a:pPr indent="0" lvl="0" marL="0" marR="0" rtl="0" algn="ctr">
                  <a:lnSpc>
                    <a:spcPct val="116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9B86B8"/>
                  </a:buClr>
                  <a:buSzPts val="1200"/>
                  <a:buFont typeface="Arial"/>
                  <a:buNone/>
                </a:pPr>
                <a:r>
                  <a:rPr b="0" i="0" lang="en-US" sz="1200" u="none" cap="none" strike="noStrike">
                    <a:solidFill>
                      <a:srgbClr val="9B86B8"/>
                    </a:solidFill>
                    <a:latin typeface="Arial"/>
                    <a:ea typeface="Arial"/>
                    <a:cs typeface="Arial"/>
                    <a:sym typeface="Arial"/>
                  </a:rPr>
                  <a:t>Fastmarkets</a:t>
                </a:r>
                <a:endParaRPr b="0" i="0" sz="19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129" name="Google Shape;129;p9"/>
            <p:cNvGrpSpPr/>
            <p:nvPr/>
          </p:nvGrpSpPr>
          <p:grpSpPr>
            <a:xfrm>
              <a:off x="21072313" y="4149589"/>
              <a:ext cx="4206300" cy="2577708"/>
              <a:chOff x="21072348" y="3902329"/>
              <a:chExt cx="4206300" cy="2577708"/>
            </a:xfrm>
          </p:grpSpPr>
          <p:pic>
            <p:nvPicPr>
              <p:cNvPr descr="assets/head_AM.png" id="130" name="Google Shape;130;p9"/>
              <p:cNvPicPr preferRelativeResize="0"/>
              <p:nvPr/>
            </p:nvPicPr>
            <p:blipFill rotWithShape="1">
              <a:blip r:embed="rId4">
                <a:alphaModFix/>
              </a:blip>
              <a:srcRect b="0" l="0" r="0" t="0"/>
              <a:stretch/>
            </p:blipFill>
            <p:spPr>
              <a:xfrm>
                <a:off x="22283928" y="3902329"/>
                <a:ext cx="1783200" cy="1783200"/>
              </a:xfrm>
              <a:prstGeom prst="ellipse">
                <a:avLst/>
              </a:prstGeom>
              <a:noFill/>
              <a:ln>
                <a:noFill/>
              </a:ln>
            </p:spPr>
          </p:pic>
          <p:sp>
            <p:nvSpPr>
              <p:cNvPr id="131" name="Google Shape;131;p9"/>
              <p:cNvSpPr/>
              <p:nvPr/>
            </p:nvSpPr>
            <p:spPr>
              <a:xfrm>
                <a:off x="21072348" y="5795137"/>
                <a:ext cx="4206300" cy="6849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noAutofit/>
              </a:bodyPr>
              <a:lstStyle/>
              <a:p>
                <a:pPr indent="0" lvl="0" marL="0" marR="0" rtl="0" algn="ctr">
                  <a:lnSpc>
                    <a:spcPct val="116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FFFFFF"/>
                  </a:buClr>
                  <a:buSzPts val="1900"/>
                  <a:buFont typeface="Arial"/>
                  <a:buNone/>
                </a:pPr>
                <a:r>
                  <a:rPr b="1" i="0" lang="en-US" sz="1900" u="none" cap="none" strike="noStrike">
                    <a:solidFill>
                      <a:srgbClr val="FFFFFF"/>
                    </a:solidFill>
                    <a:latin typeface="Arial"/>
                    <a:ea typeface="Arial"/>
                    <a:cs typeface="Arial"/>
                    <a:sym typeface="Arial"/>
                  </a:rPr>
                  <a:t>Alex Morgan</a:t>
                </a:r>
                <a:endParaRPr b="0" i="0" sz="19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  <a:p>
                <a:pPr indent="0" lvl="0" marL="0" marR="0" rtl="0" algn="ctr">
                  <a:lnSpc>
                    <a:spcPct val="116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C9B8E0"/>
                  </a:buClr>
                  <a:buSzPts val="1300"/>
                  <a:buFont typeface="Arial"/>
                  <a:buNone/>
                </a:pPr>
                <a:r>
                  <a:rPr b="0" i="0" lang="en-US" sz="1300" u="none" cap="none" strike="noStrike">
                    <a:solidFill>
                      <a:srgbClr val="C9B8E0"/>
                    </a:solidFill>
                    <a:latin typeface="Arial"/>
                    <a:ea typeface="Arial"/>
                    <a:cs typeface="Arial"/>
                    <a:sym typeface="Arial"/>
                  </a:rPr>
                  <a:t>Principal Analyst</a:t>
                </a:r>
                <a:endParaRPr b="0" i="0" sz="19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  <a:p>
                <a:pPr indent="0" lvl="0" marL="0" marR="0" rtl="0" algn="ctr">
                  <a:lnSpc>
                    <a:spcPct val="116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9B86B8"/>
                  </a:buClr>
                  <a:buSzPts val="1200"/>
                  <a:buFont typeface="Arial"/>
                  <a:buNone/>
                </a:pPr>
                <a:r>
                  <a:rPr b="0" i="0" lang="en-US" sz="1200" u="none" cap="none" strike="noStrike">
                    <a:solidFill>
                      <a:srgbClr val="9B86B8"/>
                    </a:solidFill>
                    <a:latin typeface="Arial"/>
                    <a:ea typeface="Arial"/>
                    <a:cs typeface="Arial"/>
                    <a:sym typeface="Arial"/>
                  </a:rPr>
                  <a:t>Fastmarkets</a:t>
                </a:r>
                <a:endParaRPr b="0" i="0" sz="19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132" name="Google Shape;132;p9"/>
            <p:cNvGrpSpPr/>
            <p:nvPr/>
          </p:nvGrpSpPr>
          <p:grpSpPr>
            <a:xfrm>
              <a:off x="23225150" y="4149589"/>
              <a:ext cx="4206300" cy="2577708"/>
              <a:chOff x="21072348" y="3902329"/>
              <a:chExt cx="4206300" cy="2577708"/>
            </a:xfrm>
          </p:grpSpPr>
          <p:pic>
            <p:nvPicPr>
              <p:cNvPr descr="assets/head_AM.png" id="133" name="Google Shape;133;p9"/>
              <p:cNvPicPr preferRelativeResize="0"/>
              <p:nvPr/>
            </p:nvPicPr>
            <p:blipFill rotWithShape="1">
              <a:blip r:embed="rId4">
                <a:alphaModFix/>
              </a:blip>
              <a:srcRect b="0" l="0" r="0" t="0"/>
              <a:stretch/>
            </p:blipFill>
            <p:spPr>
              <a:xfrm>
                <a:off x="22283928" y="3902329"/>
                <a:ext cx="1783200" cy="1783200"/>
              </a:xfrm>
              <a:prstGeom prst="ellipse">
                <a:avLst/>
              </a:prstGeom>
              <a:noFill/>
              <a:ln>
                <a:noFill/>
              </a:ln>
            </p:spPr>
          </p:pic>
          <p:sp>
            <p:nvSpPr>
              <p:cNvPr id="134" name="Google Shape;134;p9"/>
              <p:cNvSpPr/>
              <p:nvPr/>
            </p:nvSpPr>
            <p:spPr>
              <a:xfrm>
                <a:off x="21072348" y="5795137"/>
                <a:ext cx="4206300" cy="6849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noAutofit/>
              </a:bodyPr>
              <a:lstStyle/>
              <a:p>
                <a:pPr indent="0" lvl="0" marL="0" marR="0" rtl="0" algn="ctr">
                  <a:lnSpc>
                    <a:spcPct val="116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FFFFFF"/>
                  </a:buClr>
                  <a:buSzPts val="1900"/>
                  <a:buFont typeface="Arial"/>
                  <a:buNone/>
                </a:pPr>
                <a:r>
                  <a:rPr b="1" i="0" lang="en-US" sz="1900" u="none" cap="none" strike="noStrike">
                    <a:solidFill>
                      <a:srgbClr val="FFFFFF"/>
                    </a:solidFill>
                    <a:latin typeface="Arial"/>
                    <a:ea typeface="Arial"/>
                    <a:cs typeface="Arial"/>
                    <a:sym typeface="Arial"/>
                  </a:rPr>
                  <a:t>Alex Morgan</a:t>
                </a:r>
                <a:endParaRPr b="0" i="0" sz="19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  <a:p>
                <a:pPr indent="0" lvl="0" marL="0" marR="0" rtl="0" algn="ctr">
                  <a:lnSpc>
                    <a:spcPct val="116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C9B8E0"/>
                  </a:buClr>
                  <a:buSzPts val="1300"/>
                  <a:buFont typeface="Arial"/>
                  <a:buNone/>
                </a:pPr>
                <a:r>
                  <a:rPr b="0" i="0" lang="en-US" sz="1300" u="none" cap="none" strike="noStrike">
                    <a:solidFill>
                      <a:srgbClr val="C9B8E0"/>
                    </a:solidFill>
                    <a:latin typeface="Arial"/>
                    <a:ea typeface="Arial"/>
                    <a:cs typeface="Arial"/>
                    <a:sym typeface="Arial"/>
                  </a:rPr>
                  <a:t>Principal Analyst</a:t>
                </a:r>
                <a:endParaRPr b="0" i="0" sz="19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  <a:p>
                <a:pPr indent="0" lvl="0" marL="0" marR="0" rtl="0" algn="ctr">
                  <a:lnSpc>
                    <a:spcPct val="116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9B86B8"/>
                  </a:buClr>
                  <a:buSzPts val="1200"/>
                  <a:buFont typeface="Arial"/>
                  <a:buNone/>
                </a:pPr>
                <a:r>
                  <a:rPr b="0" i="0" lang="en-US" sz="1200" u="none" cap="none" strike="noStrike">
                    <a:solidFill>
                      <a:srgbClr val="9B86B8"/>
                    </a:solidFill>
                    <a:latin typeface="Arial"/>
                    <a:ea typeface="Arial"/>
                    <a:cs typeface="Arial"/>
                    <a:sym typeface="Arial"/>
                  </a:rPr>
                  <a:t>Fastmarkets</a:t>
                </a:r>
                <a:endParaRPr b="0" i="0" sz="19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135" name="Google Shape;135;p9"/>
            <p:cNvGrpSpPr/>
            <p:nvPr/>
          </p:nvGrpSpPr>
          <p:grpSpPr>
            <a:xfrm>
              <a:off x="25377988" y="4149589"/>
              <a:ext cx="4206300" cy="2577708"/>
              <a:chOff x="21072348" y="3902329"/>
              <a:chExt cx="4206300" cy="2577708"/>
            </a:xfrm>
          </p:grpSpPr>
          <p:pic>
            <p:nvPicPr>
              <p:cNvPr descr="assets/head_AM.png" id="136" name="Google Shape;136;p9"/>
              <p:cNvPicPr preferRelativeResize="0"/>
              <p:nvPr/>
            </p:nvPicPr>
            <p:blipFill rotWithShape="1">
              <a:blip r:embed="rId4">
                <a:alphaModFix/>
              </a:blip>
              <a:srcRect b="0" l="0" r="0" t="0"/>
              <a:stretch/>
            </p:blipFill>
            <p:spPr>
              <a:xfrm>
                <a:off x="22283928" y="3902329"/>
                <a:ext cx="1783200" cy="1783200"/>
              </a:xfrm>
              <a:prstGeom prst="ellipse">
                <a:avLst/>
              </a:prstGeom>
              <a:noFill/>
              <a:ln>
                <a:noFill/>
              </a:ln>
            </p:spPr>
          </p:pic>
          <p:sp>
            <p:nvSpPr>
              <p:cNvPr id="137" name="Google Shape;137;p9"/>
              <p:cNvSpPr/>
              <p:nvPr/>
            </p:nvSpPr>
            <p:spPr>
              <a:xfrm>
                <a:off x="21072348" y="5795137"/>
                <a:ext cx="4206300" cy="6849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noAutofit/>
              </a:bodyPr>
              <a:lstStyle/>
              <a:p>
                <a:pPr indent="0" lvl="0" marL="0" marR="0" rtl="0" algn="ctr">
                  <a:lnSpc>
                    <a:spcPct val="116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FFFFFF"/>
                  </a:buClr>
                  <a:buSzPts val="1900"/>
                  <a:buFont typeface="Arial"/>
                  <a:buNone/>
                </a:pPr>
                <a:r>
                  <a:rPr b="1" i="0" lang="en-US" sz="1900" u="none" cap="none" strike="noStrike">
                    <a:solidFill>
                      <a:srgbClr val="FFFFFF"/>
                    </a:solidFill>
                    <a:latin typeface="Arial"/>
                    <a:ea typeface="Arial"/>
                    <a:cs typeface="Arial"/>
                    <a:sym typeface="Arial"/>
                  </a:rPr>
                  <a:t>Alex Morgan</a:t>
                </a:r>
                <a:endParaRPr b="0" i="0" sz="19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  <a:p>
                <a:pPr indent="0" lvl="0" marL="0" marR="0" rtl="0" algn="ctr">
                  <a:lnSpc>
                    <a:spcPct val="116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C9B8E0"/>
                  </a:buClr>
                  <a:buSzPts val="1300"/>
                  <a:buFont typeface="Arial"/>
                  <a:buNone/>
                </a:pPr>
                <a:r>
                  <a:rPr b="0" i="0" lang="en-US" sz="1300" u="none" cap="none" strike="noStrike">
                    <a:solidFill>
                      <a:srgbClr val="C9B8E0"/>
                    </a:solidFill>
                    <a:latin typeface="Arial"/>
                    <a:ea typeface="Arial"/>
                    <a:cs typeface="Arial"/>
                    <a:sym typeface="Arial"/>
                  </a:rPr>
                  <a:t>Principal Analyst</a:t>
                </a:r>
                <a:endParaRPr b="0" i="0" sz="19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  <a:p>
                <a:pPr indent="0" lvl="0" marL="0" marR="0" rtl="0" algn="ctr">
                  <a:lnSpc>
                    <a:spcPct val="116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9B86B8"/>
                  </a:buClr>
                  <a:buSzPts val="1200"/>
                  <a:buFont typeface="Arial"/>
                  <a:buNone/>
                </a:pPr>
                <a:r>
                  <a:rPr b="0" i="0" lang="en-US" sz="1200" u="none" cap="none" strike="noStrike">
                    <a:solidFill>
                      <a:srgbClr val="9B86B8"/>
                    </a:solidFill>
                    <a:latin typeface="Arial"/>
                    <a:ea typeface="Arial"/>
                    <a:cs typeface="Arial"/>
                    <a:sym typeface="Arial"/>
                  </a:rPr>
                  <a:t>Fastmarkets</a:t>
                </a:r>
                <a:endParaRPr b="0" i="0" sz="19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</p:grp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2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p10"/>
          <p:cNvSpPr/>
          <p:nvPr/>
        </p:nvSpPr>
        <p:spPr>
          <a:xfrm>
            <a:off x="16920975" y="2833191"/>
            <a:ext cx="12509100" cy="899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600"/>
              <a:buFont typeface="Arial"/>
              <a:buNone/>
            </a:pPr>
            <a:r>
              <a:rPr b="1" i="0" lang="en-US" sz="26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Powering the Next Decade:</a:t>
            </a:r>
            <a:endParaRPr b="1" sz="2600">
              <a:solidFill>
                <a:srgbClr val="FFFFFF"/>
              </a:solidFill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600"/>
              <a:buFont typeface="Arial"/>
              <a:buNone/>
            </a:pPr>
            <a:r>
              <a:rPr b="1" i="0" lang="en-US" sz="26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Lithium Supply, Demand and the Road to 2030</a:t>
            </a:r>
            <a:endParaRPr b="0" i="0" sz="2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4" name="Google Shape;144;p10"/>
          <p:cNvSpPr/>
          <p:nvPr/>
        </p:nvSpPr>
        <p:spPr>
          <a:xfrm>
            <a:off x="17615916" y="2357501"/>
            <a:ext cx="11119200" cy="377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C9B8E0"/>
              </a:buClr>
              <a:buSzPts val="1500"/>
              <a:buFont typeface="Arial"/>
              <a:buNone/>
            </a:pPr>
            <a:r>
              <a:rPr b="1" lang="en-US" sz="1800">
                <a:solidFill>
                  <a:srgbClr val="C9B8E0"/>
                </a:solidFill>
              </a:rPr>
              <a:t>PANEL SESSION</a:t>
            </a:r>
            <a:endParaRPr b="1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assets/logo_white_trim.png" id="145" name="Google Shape;145;p1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1986748" y="7269480"/>
            <a:ext cx="2377440" cy="374822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146" name="Google Shape;146;p10"/>
          <p:cNvGrpSpPr/>
          <p:nvPr/>
        </p:nvGrpSpPr>
        <p:grpSpPr>
          <a:xfrm>
            <a:off x="14613800" y="4149589"/>
            <a:ext cx="17123325" cy="2577708"/>
            <a:chOff x="14668850" y="4225789"/>
            <a:chExt cx="17123325" cy="2577708"/>
          </a:xfrm>
        </p:grpSpPr>
        <p:grpSp>
          <p:nvGrpSpPr>
            <p:cNvPr id="147" name="Google Shape;147;p10"/>
            <p:cNvGrpSpPr/>
            <p:nvPr/>
          </p:nvGrpSpPr>
          <p:grpSpPr>
            <a:xfrm>
              <a:off x="14668850" y="4225789"/>
              <a:ext cx="4206300" cy="2577708"/>
              <a:chOff x="21072348" y="3902329"/>
              <a:chExt cx="4206300" cy="2577708"/>
            </a:xfrm>
          </p:grpSpPr>
          <p:pic>
            <p:nvPicPr>
              <p:cNvPr descr="assets/head_AM.png" id="148" name="Google Shape;148;p10"/>
              <p:cNvPicPr preferRelativeResize="0"/>
              <p:nvPr/>
            </p:nvPicPr>
            <p:blipFill rotWithShape="1">
              <a:blip r:embed="rId4">
                <a:alphaModFix/>
              </a:blip>
              <a:srcRect b="0" l="0" r="0" t="0"/>
              <a:stretch/>
            </p:blipFill>
            <p:spPr>
              <a:xfrm>
                <a:off x="22283928" y="3902329"/>
                <a:ext cx="1783200" cy="1783200"/>
              </a:xfrm>
              <a:prstGeom prst="ellipse">
                <a:avLst/>
              </a:prstGeom>
              <a:noFill/>
              <a:ln>
                <a:noFill/>
              </a:ln>
            </p:spPr>
          </p:pic>
          <p:sp>
            <p:nvSpPr>
              <p:cNvPr id="149" name="Google Shape;149;p10"/>
              <p:cNvSpPr/>
              <p:nvPr/>
            </p:nvSpPr>
            <p:spPr>
              <a:xfrm>
                <a:off x="21072348" y="5795137"/>
                <a:ext cx="4206300" cy="6849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noAutofit/>
              </a:bodyPr>
              <a:lstStyle/>
              <a:p>
                <a:pPr indent="0" lvl="0" marL="0" marR="0" rtl="0" algn="ctr">
                  <a:lnSpc>
                    <a:spcPct val="116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FFFFFF"/>
                  </a:buClr>
                  <a:buSzPts val="1900"/>
                  <a:buFont typeface="Arial"/>
                  <a:buNone/>
                </a:pPr>
                <a:r>
                  <a:rPr b="1" i="0" lang="en-US" sz="1900" u="none" cap="none" strike="noStrike">
                    <a:solidFill>
                      <a:srgbClr val="FFFFFF"/>
                    </a:solidFill>
                    <a:latin typeface="Arial"/>
                    <a:ea typeface="Arial"/>
                    <a:cs typeface="Arial"/>
                    <a:sym typeface="Arial"/>
                  </a:rPr>
                  <a:t>Alex Morgan</a:t>
                </a:r>
                <a:endParaRPr b="0" i="0" sz="19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  <a:p>
                <a:pPr indent="0" lvl="0" marL="0" marR="0" rtl="0" algn="ctr">
                  <a:lnSpc>
                    <a:spcPct val="116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C9B8E0"/>
                  </a:buClr>
                  <a:buSzPts val="1300"/>
                  <a:buFont typeface="Arial"/>
                  <a:buNone/>
                </a:pPr>
                <a:r>
                  <a:rPr b="0" i="0" lang="en-US" sz="1300" u="none" cap="none" strike="noStrike">
                    <a:solidFill>
                      <a:srgbClr val="C9B8E0"/>
                    </a:solidFill>
                    <a:latin typeface="Arial"/>
                    <a:ea typeface="Arial"/>
                    <a:cs typeface="Arial"/>
                    <a:sym typeface="Arial"/>
                  </a:rPr>
                  <a:t>Principal Analyst</a:t>
                </a:r>
                <a:endParaRPr b="0" i="0" sz="19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  <a:p>
                <a:pPr indent="0" lvl="0" marL="0" marR="0" rtl="0" algn="ctr">
                  <a:lnSpc>
                    <a:spcPct val="116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9B86B8"/>
                  </a:buClr>
                  <a:buSzPts val="1200"/>
                  <a:buFont typeface="Arial"/>
                  <a:buNone/>
                </a:pPr>
                <a:r>
                  <a:rPr b="0" i="0" lang="en-US" sz="1200" u="none" cap="none" strike="noStrike">
                    <a:solidFill>
                      <a:srgbClr val="9B86B8"/>
                    </a:solidFill>
                    <a:latin typeface="Arial"/>
                    <a:ea typeface="Arial"/>
                    <a:cs typeface="Arial"/>
                    <a:sym typeface="Arial"/>
                  </a:rPr>
                  <a:t>Fastmarkets</a:t>
                </a:r>
                <a:endParaRPr b="0" i="0" sz="19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150" name="Google Shape;150;p10"/>
            <p:cNvGrpSpPr/>
            <p:nvPr/>
          </p:nvGrpSpPr>
          <p:grpSpPr>
            <a:xfrm>
              <a:off x="16821688" y="4225789"/>
              <a:ext cx="4206300" cy="2577708"/>
              <a:chOff x="21072348" y="3902329"/>
              <a:chExt cx="4206300" cy="2577708"/>
            </a:xfrm>
          </p:grpSpPr>
          <p:pic>
            <p:nvPicPr>
              <p:cNvPr descr="assets/head_AM.png" id="151" name="Google Shape;151;p10"/>
              <p:cNvPicPr preferRelativeResize="0"/>
              <p:nvPr/>
            </p:nvPicPr>
            <p:blipFill rotWithShape="1">
              <a:blip r:embed="rId4">
                <a:alphaModFix/>
              </a:blip>
              <a:srcRect b="0" l="0" r="0" t="0"/>
              <a:stretch/>
            </p:blipFill>
            <p:spPr>
              <a:xfrm>
                <a:off x="22283928" y="3902329"/>
                <a:ext cx="1783200" cy="1783200"/>
              </a:xfrm>
              <a:prstGeom prst="ellipse">
                <a:avLst/>
              </a:prstGeom>
              <a:noFill/>
              <a:ln>
                <a:noFill/>
              </a:ln>
            </p:spPr>
          </p:pic>
          <p:sp>
            <p:nvSpPr>
              <p:cNvPr id="152" name="Google Shape;152;p10"/>
              <p:cNvSpPr/>
              <p:nvPr/>
            </p:nvSpPr>
            <p:spPr>
              <a:xfrm>
                <a:off x="21072348" y="5795137"/>
                <a:ext cx="4206300" cy="6849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noAutofit/>
              </a:bodyPr>
              <a:lstStyle/>
              <a:p>
                <a:pPr indent="0" lvl="0" marL="0" marR="0" rtl="0" algn="ctr">
                  <a:lnSpc>
                    <a:spcPct val="116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FFFFFF"/>
                  </a:buClr>
                  <a:buSzPts val="1900"/>
                  <a:buFont typeface="Arial"/>
                  <a:buNone/>
                </a:pPr>
                <a:r>
                  <a:rPr b="1" i="0" lang="en-US" sz="1900" u="none" cap="none" strike="noStrike">
                    <a:solidFill>
                      <a:srgbClr val="FFFFFF"/>
                    </a:solidFill>
                    <a:latin typeface="Arial"/>
                    <a:ea typeface="Arial"/>
                    <a:cs typeface="Arial"/>
                    <a:sym typeface="Arial"/>
                  </a:rPr>
                  <a:t>Alex Morgan</a:t>
                </a:r>
                <a:endParaRPr b="0" i="0" sz="19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  <a:p>
                <a:pPr indent="0" lvl="0" marL="0" marR="0" rtl="0" algn="ctr">
                  <a:lnSpc>
                    <a:spcPct val="116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C9B8E0"/>
                  </a:buClr>
                  <a:buSzPts val="1300"/>
                  <a:buFont typeface="Arial"/>
                  <a:buNone/>
                </a:pPr>
                <a:r>
                  <a:rPr b="0" i="0" lang="en-US" sz="1300" u="none" cap="none" strike="noStrike">
                    <a:solidFill>
                      <a:srgbClr val="C9B8E0"/>
                    </a:solidFill>
                    <a:latin typeface="Arial"/>
                    <a:ea typeface="Arial"/>
                    <a:cs typeface="Arial"/>
                    <a:sym typeface="Arial"/>
                  </a:rPr>
                  <a:t>Principal Analyst</a:t>
                </a:r>
                <a:endParaRPr b="0" i="0" sz="19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  <a:p>
                <a:pPr indent="0" lvl="0" marL="0" marR="0" rtl="0" algn="ctr">
                  <a:lnSpc>
                    <a:spcPct val="116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9B86B8"/>
                  </a:buClr>
                  <a:buSzPts val="1200"/>
                  <a:buFont typeface="Arial"/>
                  <a:buNone/>
                </a:pPr>
                <a:r>
                  <a:rPr b="0" i="0" lang="en-US" sz="1200" u="none" cap="none" strike="noStrike">
                    <a:solidFill>
                      <a:srgbClr val="9B86B8"/>
                    </a:solidFill>
                    <a:latin typeface="Arial"/>
                    <a:ea typeface="Arial"/>
                    <a:cs typeface="Arial"/>
                    <a:sym typeface="Arial"/>
                  </a:rPr>
                  <a:t>Fastmarkets</a:t>
                </a:r>
                <a:endParaRPr b="0" i="0" sz="19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153" name="Google Shape;153;p10"/>
            <p:cNvGrpSpPr/>
            <p:nvPr/>
          </p:nvGrpSpPr>
          <p:grpSpPr>
            <a:xfrm>
              <a:off x="18974525" y="4225789"/>
              <a:ext cx="4206300" cy="2577708"/>
              <a:chOff x="21072348" y="3902329"/>
              <a:chExt cx="4206300" cy="2577708"/>
            </a:xfrm>
          </p:grpSpPr>
          <p:pic>
            <p:nvPicPr>
              <p:cNvPr descr="assets/head_AM.png" id="154" name="Google Shape;154;p10"/>
              <p:cNvPicPr preferRelativeResize="0"/>
              <p:nvPr/>
            </p:nvPicPr>
            <p:blipFill rotWithShape="1">
              <a:blip r:embed="rId4">
                <a:alphaModFix/>
              </a:blip>
              <a:srcRect b="0" l="0" r="0" t="0"/>
              <a:stretch/>
            </p:blipFill>
            <p:spPr>
              <a:xfrm>
                <a:off x="22283928" y="3902329"/>
                <a:ext cx="1783200" cy="1783200"/>
              </a:xfrm>
              <a:prstGeom prst="ellipse">
                <a:avLst/>
              </a:prstGeom>
              <a:noFill/>
              <a:ln>
                <a:noFill/>
              </a:ln>
            </p:spPr>
          </p:pic>
          <p:sp>
            <p:nvSpPr>
              <p:cNvPr id="155" name="Google Shape;155;p10"/>
              <p:cNvSpPr/>
              <p:nvPr/>
            </p:nvSpPr>
            <p:spPr>
              <a:xfrm>
                <a:off x="21072348" y="5795137"/>
                <a:ext cx="4206300" cy="6849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noAutofit/>
              </a:bodyPr>
              <a:lstStyle/>
              <a:p>
                <a:pPr indent="0" lvl="0" marL="0" marR="0" rtl="0" algn="ctr">
                  <a:lnSpc>
                    <a:spcPct val="116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FFFFFF"/>
                  </a:buClr>
                  <a:buSzPts val="1900"/>
                  <a:buFont typeface="Arial"/>
                  <a:buNone/>
                </a:pPr>
                <a:r>
                  <a:rPr b="1" i="0" lang="en-US" sz="1900" u="none" cap="none" strike="noStrike">
                    <a:solidFill>
                      <a:srgbClr val="FFFFFF"/>
                    </a:solidFill>
                    <a:latin typeface="Arial"/>
                    <a:ea typeface="Arial"/>
                    <a:cs typeface="Arial"/>
                    <a:sym typeface="Arial"/>
                  </a:rPr>
                  <a:t>Alex Morgan</a:t>
                </a:r>
                <a:endParaRPr b="0" i="0" sz="19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  <a:p>
                <a:pPr indent="0" lvl="0" marL="0" marR="0" rtl="0" algn="ctr">
                  <a:lnSpc>
                    <a:spcPct val="116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C9B8E0"/>
                  </a:buClr>
                  <a:buSzPts val="1300"/>
                  <a:buFont typeface="Arial"/>
                  <a:buNone/>
                </a:pPr>
                <a:r>
                  <a:rPr b="0" i="0" lang="en-US" sz="1300" u="none" cap="none" strike="noStrike">
                    <a:solidFill>
                      <a:srgbClr val="C9B8E0"/>
                    </a:solidFill>
                    <a:latin typeface="Arial"/>
                    <a:ea typeface="Arial"/>
                    <a:cs typeface="Arial"/>
                    <a:sym typeface="Arial"/>
                  </a:rPr>
                  <a:t>Principal Analyst</a:t>
                </a:r>
                <a:endParaRPr b="0" i="0" sz="19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  <a:p>
                <a:pPr indent="0" lvl="0" marL="0" marR="0" rtl="0" algn="ctr">
                  <a:lnSpc>
                    <a:spcPct val="116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9B86B8"/>
                  </a:buClr>
                  <a:buSzPts val="1200"/>
                  <a:buFont typeface="Arial"/>
                  <a:buNone/>
                </a:pPr>
                <a:r>
                  <a:rPr b="0" i="0" lang="en-US" sz="1200" u="none" cap="none" strike="noStrike">
                    <a:solidFill>
                      <a:srgbClr val="9B86B8"/>
                    </a:solidFill>
                    <a:latin typeface="Arial"/>
                    <a:ea typeface="Arial"/>
                    <a:cs typeface="Arial"/>
                    <a:sym typeface="Arial"/>
                  </a:rPr>
                  <a:t>Fastmarkets</a:t>
                </a:r>
                <a:endParaRPr b="0" i="0" sz="19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156" name="Google Shape;156;p10"/>
            <p:cNvGrpSpPr/>
            <p:nvPr/>
          </p:nvGrpSpPr>
          <p:grpSpPr>
            <a:xfrm>
              <a:off x="21127363" y="4225789"/>
              <a:ext cx="4206300" cy="2577708"/>
              <a:chOff x="21072348" y="3902329"/>
              <a:chExt cx="4206300" cy="2577708"/>
            </a:xfrm>
          </p:grpSpPr>
          <p:pic>
            <p:nvPicPr>
              <p:cNvPr descr="assets/head_AM.png" id="157" name="Google Shape;157;p10"/>
              <p:cNvPicPr preferRelativeResize="0"/>
              <p:nvPr/>
            </p:nvPicPr>
            <p:blipFill rotWithShape="1">
              <a:blip r:embed="rId4">
                <a:alphaModFix/>
              </a:blip>
              <a:srcRect b="0" l="0" r="0" t="0"/>
              <a:stretch/>
            </p:blipFill>
            <p:spPr>
              <a:xfrm>
                <a:off x="22283928" y="3902329"/>
                <a:ext cx="1783200" cy="1783200"/>
              </a:xfrm>
              <a:prstGeom prst="ellipse">
                <a:avLst/>
              </a:prstGeom>
              <a:noFill/>
              <a:ln>
                <a:noFill/>
              </a:ln>
            </p:spPr>
          </p:pic>
          <p:sp>
            <p:nvSpPr>
              <p:cNvPr id="158" name="Google Shape;158;p10"/>
              <p:cNvSpPr/>
              <p:nvPr/>
            </p:nvSpPr>
            <p:spPr>
              <a:xfrm>
                <a:off x="21072348" y="5795137"/>
                <a:ext cx="4206300" cy="6849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noAutofit/>
              </a:bodyPr>
              <a:lstStyle/>
              <a:p>
                <a:pPr indent="0" lvl="0" marL="0" marR="0" rtl="0" algn="ctr">
                  <a:lnSpc>
                    <a:spcPct val="116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FFFFFF"/>
                  </a:buClr>
                  <a:buSzPts val="1900"/>
                  <a:buFont typeface="Arial"/>
                  <a:buNone/>
                </a:pPr>
                <a:r>
                  <a:rPr b="1" i="0" lang="en-US" sz="1900" u="none" cap="none" strike="noStrike">
                    <a:solidFill>
                      <a:srgbClr val="FFFFFF"/>
                    </a:solidFill>
                    <a:latin typeface="Arial"/>
                    <a:ea typeface="Arial"/>
                    <a:cs typeface="Arial"/>
                    <a:sym typeface="Arial"/>
                  </a:rPr>
                  <a:t>Alex Morgan</a:t>
                </a:r>
                <a:endParaRPr b="0" i="0" sz="19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  <a:p>
                <a:pPr indent="0" lvl="0" marL="0" marR="0" rtl="0" algn="ctr">
                  <a:lnSpc>
                    <a:spcPct val="116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C9B8E0"/>
                  </a:buClr>
                  <a:buSzPts val="1300"/>
                  <a:buFont typeface="Arial"/>
                  <a:buNone/>
                </a:pPr>
                <a:r>
                  <a:rPr b="0" i="0" lang="en-US" sz="1300" u="none" cap="none" strike="noStrike">
                    <a:solidFill>
                      <a:srgbClr val="C9B8E0"/>
                    </a:solidFill>
                    <a:latin typeface="Arial"/>
                    <a:ea typeface="Arial"/>
                    <a:cs typeface="Arial"/>
                    <a:sym typeface="Arial"/>
                  </a:rPr>
                  <a:t>Principal Analyst</a:t>
                </a:r>
                <a:endParaRPr b="0" i="0" sz="19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  <a:p>
                <a:pPr indent="0" lvl="0" marL="0" marR="0" rtl="0" algn="ctr">
                  <a:lnSpc>
                    <a:spcPct val="116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9B86B8"/>
                  </a:buClr>
                  <a:buSzPts val="1200"/>
                  <a:buFont typeface="Arial"/>
                  <a:buNone/>
                </a:pPr>
                <a:r>
                  <a:rPr b="0" i="0" lang="en-US" sz="1200" u="none" cap="none" strike="noStrike">
                    <a:solidFill>
                      <a:srgbClr val="9B86B8"/>
                    </a:solidFill>
                    <a:latin typeface="Arial"/>
                    <a:ea typeface="Arial"/>
                    <a:cs typeface="Arial"/>
                    <a:sym typeface="Arial"/>
                  </a:rPr>
                  <a:t>Fastmarkets</a:t>
                </a:r>
                <a:endParaRPr b="0" i="0" sz="19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159" name="Google Shape;159;p10"/>
            <p:cNvGrpSpPr/>
            <p:nvPr/>
          </p:nvGrpSpPr>
          <p:grpSpPr>
            <a:xfrm>
              <a:off x="23280200" y="4225789"/>
              <a:ext cx="4206300" cy="2577708"/>
              <a:chOff x="21072348" y="3902329"/>
              <a:chExt cx="4206300" cy="2577708"/>
            </a:xfrm>
          </p:grpSpPr>
          <p:pic>
            <p:nvPicPr>
              <p:cNvPr descr="assets/head_AM.png" id="160" name="Google Shape;160;p10"/>
              <p:cNvPicPr preferRelativeResize="0"/>
              <p:nvPr/>
            </p:nvPicPr>
            <p:blipFill rotWithShape="1">
              <a:blip r:embed="rId4">
                <a:alphaModFix/>
              </a:blip>
              <a:srcRect b="0" l="0" r="0" t="0"/>
              <a:stretch/>
            </p:blipFill>
            <p:spPr>
              <a:xfrm>
                <a:off x="22283928" y="3902329"/>
                <a:ext cx="1783200" cy="1783200"/>
              </a:xfrm>
              <a:prstGeom prst="ellipse">
                <a:avLst/>
              </a:prstGeom>
              <a:noFill/>
              <a:ln>
                <a:noFill/>
              </a:ln>
            </p:spPr>
          </p:pic>
          <p:sp>
            <p:nvSpPr>
              <p:cNvPr id="161" name="Google Shape;161;p10"/>
              <p:cNvSpPr/>
              <p:nvPr/>
            </p:nvSpPr>
            <p:spPr>
              <a:xfrm>
                <a:off x="21072348" y="5795137"/>
                <a:ext cx="4206300" cy="6849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noAutofit/>
              </a:bodyPr>
              <a:lstStyle/>
              <a:p>
                <a:pPr indent="0" lvl="0" marL="0" marR="0" rtl="0" algn="ctr">
                  <a:lnSpc>
                    <a:spcPct val="116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FFFFFF"/>
                  </a:buClr>
                  <a:buSzPts val="1900"/>
                  <a:buFont typeface="Arial"/>
                  <a:buNone/>
                </a:pPr>
                <a:r>
                  <a:rPr b="1" i="0" lang="en-US" sz="1900" u="none" cap="none" strike="noStrike">
                    <a:solidFill>
                      <a:srgbClr val="FFFFFF"/>
                    </a:solidFill>
                    <a:latin typeface="Arial"/>
                    <a:ea typeface="Arial"/>
                    <a:cs typeface="Arial"/>
                    <a:sym typeface="Arial"/>
                  </a:rPr>
                  <a:t>Alex Morgan</a:t>
                </a:r>
                <a:endParaRPr b="0" i="0" sz="19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  <a:p>
                <a:pPr indent="0" lvl="0" marL="0" marR="0" rtl="0" algn="ctr">
                  <a:lnSpc>
                    <a:spcPct val="116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C9B8E0"/>
                  </a:buClr>
                  <a:buSzPts val="1300"/>
                  <a:buFont typeface="Arial"/>
                  <a:buNone/>
                </a:pPr>
                <a:r>
                  <a:rPr b="0" i="0" lang="en-US" sz="1300" u="none" cap="none" strike="noStrike">
                    <a:solidFill>
                      <a:srgbClr val="C9B8E0"/>
                    </a:solidFill>
                    <a:latin typeface="Arial"/>
                    <a:ea typeface="Arial"/>
                    <a:cs typeface="Arial"/>
                    <a:sym typeface="Arial"/>
                  </a:rPr>
                  <a:t>Principal Analyst</a:t>
                </a:r>
                <a:endParaRPr b="0" i="0" sz="19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  <a:p>
                <a:pPr indent="0" lvl="0" marL="0" marR="0" rtl="0" algn="ctr">
                  <a:lnSpc>
                    <a:spcPct val="116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9B86B8"/>
                  </a:buClr>
                  <a:buSzPts val="1200"/>
                  <a:buFont typeface="Arial"/>
                  <a:buNone/>
                </a:pPr>
                <a:r>
                  <a:rPr b="0" i="0" lang="en-US" sz="1200" u="none" cap="none" strike="noStrike">
                    <a:solidFill>
                      <a:srgbClr val="9B86B8"/>
                    </a:solidFill>
                    <a:latin typeface="Arial"/>
                    <a:ea typeface="Arial"/>
                    <a:cs typeface="Arial"/>
                    <a:sym typeface="Arial"/>
                  </a:rPr>
                  <a:t>Fastmarkets</a:t>
                </a:r>
                <a:endParaRPr b="0" i="0" sz="19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162" name="Google Shape;162;p10"/>
            <p:cNvGrpSpPr/>
            <p:nvPr/>
          </p:nvGrpSpPr>
          <p:grpSpPr>
            <a:xfrm>
              <a:off x="25433038" y="4225789"/>
              <a:ext cx="4206300" cy="2577708"/>
              <a:chOff x="21072348" y="3902329"/>
              <a:chExt cx="4206300" cy="2577708"/>
            </a:xfrm>
          </p:grpSpPr>
          <p:pic>
            <p:nvPicPr>
              <p:cNvPr descr="assets/head_AM.png" id="163" name="Google Shape;163;p10"/>
              <p:cNvPicPr preferRelativeResize="0"/>
              <p:nvPr/>
            </p:nvPicPr>
            <p:blipFill rotWithShape="1">
              <a:blip r:embed="rId4">
                <a:alphaModFix/>
              </a:blip>
              <a:srcRect b="0" l="0" r="0" t="0"/>
              <a:stretch/>
            </p:blipFill>
            <p:spPr>
              <a:xfrm>
                <a:off x="22283928" y="3902329"/>
                <a:ext cx="1783200" cy="1783200"/>
              </a:xfrm>
              <a:prstGeom prst="ellipse">
                <a:avLst/>
              </a:prstGeom>
              <a:noFill/>
              <a:ln>
                <a:noFill/>
              </a:ln>
            </p:spPr>
          </p:pic>
          <p:sp>
            <p:nvSpPr>
              <p:cNvPr id="164" name="Google Shape;164;p10"/>
              <p:cNvSpPr/>
              <p:nvPr/>
            </p:nvSpPr>
            <p:spPr>
              <a:xfrm>
                <a:off x="21072348" y="5795137"/>
                <a:ext cx="4206300" cy="6849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noAutofit/>
              </a:bodyPr>
              <a:lstStyle/>
              <a:p>
                <a:pPr indent="0" lvl="0" marL="0" marR="0" rtl="0" algn="ctr">
                  <a:lnSpc>
                    <a:spcPct val="116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FFFFFF"/>
                  </a:buClr>
                  <a:buSzPts val="1900"/>
                  <a:buFont typeface="Arial"/>
                  <a:buNone/>
                </a:pPr>
                <a:r>
                  <a:rPr b="1" i="0" lang="en-US" sz="1900" u="none" cap="none" strike="noStrike">
                    <a:solidFill>
                      <a:srgbClr val="FFFFFF"/>
                    </a:solidFill>
                    <a:latin typeface="Arial"/>
                    <a:ea typeface="Arial"/>
                    <a:cs typeface="Arial"/>
                    <a:sym typeface="Arial"/>
                  </a:rPr>
                  <a:t>Alex Morgan</a:t>
                </a:r>
                <a:endParaRPr b="0" i="0" sz="19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  <a:p>
                <a:pPr indent="0" lvl="0" marL="0" marR="0" rtl="0" algn="ctr">
                  <a:lnSpc>
                    <a:spcPct val="116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C9B8E0"/>
                  </a:buClr>
                  <a:buSzPts val="1300"/>
                  <a:buFont typeface="Arial"/>
                  <a:buNone/>
                </a:pPr>
                <a:r>
                  <a:rPr b="0" i="0" lang="en-US" sz="1300" u="none" cap="none" strike="noStrike">
                    <a:solidFill>
                      <a:srgbClr val="C9B8E0"/>
                    </a:solidFill>
                    <a:latin typeface="Arial"/>
                    <a:ea typeface="Arial"/>
                    <a:cs typeface="Arial"/>
                    <a:sym typeface="Arial"/>
                  </a:rPr>
                  <a:t>Principal Analyst</a:t>
                </a:r>
                <a:endParaRPr b="0" i="0" sz="19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  <a:p>
                <a:pPr indent="0" lvl="0" marL="0" marR="0" rtl="0" algn="ctr">
                  <a:lnSpc>
                    <a:spcPct val="116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9B86B8"/>
                  </a:buClr>
                  <a:buSzPts val="1200"/>
                  <a:buFont typeface="Arial"/>
                  <a:buNone/>
                </a:pPr>
                <a:r>
                  <a:rPr b="0" i="0" lang="en-US" sz="1200" u="none" cap="none" strike="noStrike">
                    <a:solidFill>
                      <a:srgbClr val="9B86B8"/>
                    </a:solidFill>
                    <a:latin typeface="Arial"/>
                    <a:ea typeface="Arial"/>
                    <a:cs typeface="Arial"/>
                    <a:sym typeface="Arial"/>
                  </a:rPr>
                  <a:t>Fastmarkets</a:t>
                </a:r>
                <a:endParaRPr b="0" i="0" sz="19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165" name="Google Shape;165;p10"/>
            <p:cNvGrpSpPr/>
            <p:nvPr/>
          </p:nvGrpSpPr>
          <p:grpSpPr>
            <a:xfrm>
              <a:off x="27585875" y="4225789"/>
              <a:ext cx="4206300" cy="2577708"/>
              <a:chOff x="21072348" y="3902329"/>
              <a:chExt cx="4206300" cy="2577708"/>
            </a:xfrm>
          </p:grpSpPr>
          <p:pic>
            <p:nvPicPr>
              <p:cNvPr descr="assets/head_AM.png" id="166" name="Google Shape;166;p10"/>
              <p:cNvPicPr preferRelativeResize="0"/>
              <p:nvPr/>
            </p:nvPicPr>
            <p:blipFill rotWithShape="1">
              <a:blip r:embed="rId4">
                <a:alphaModFix/>
              </a:blip>
              <a:srcRect b="0" l="0" r="0" t="0"/>
              <a:stretch/>
            </p:blipFill>
            <p:spPr>
              <a:xfrm>
                <a:off x="22283928" y="3902329"/>
                <a:ext cx="1783200" cy="1783200"/>
              </a:xfrm>
              <a:prstGeom prst="ellipse">
                <a:avLst/>
              </a:prstGeom>
              <a:noFill/>
              <a:ln>
                <a:noFill/>
              </a:ln>
            </p:spPr>
          </p:pic>
          <p:sp>
            <p:nvSpPr>
              <p:cNvPr id="167" name="Google Shape;167;p10"/>
              <p:cNvSpPr/>
              <p:nvPr/>
            </p:nvSpPr>
            <p:spPr>
              <a:xfrm>
                <a:off x="21072348" y="5795137"/>
                <a:ext cx="4206300" cy="6849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noAutofit/>
              </a:bodyPr>
              <a:lstStyle/>
              <a:p>
                <a:pPr indent="0" lvl="0" marL="0" marR="0" rtl="0" algn="ctr">
                  <a:lnSpc>
                    <a:spcPct val="116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FFFFFF"/>
                  </a:buClr>
                  <a:buSzPts val="1900"/>
                  <a:buFont typeface="Arial"/>
                  <a:buNone/>
                </a:pPr>
                <a:r>
                  <a:rPr b="1" i="0" lang="en-US" sz="1900" u="none" cap="none" strike="noStrike">
                    <a:solidFill>
                      <a:srgbClr val="FFFFFF"/>
                    </a:solidFill>
                    <a:latin typeface="Arial"/>
                    <a:ea typeface="Arial"/>
                    <a:cs typeface="Arial"/>
                    <a:sym typeface="Arial"/>
                  </a:rPr>
                  <a:t>Alex Morgan</a:t>
                </a:r>
                <a:endParaRPr b="0" i="0" sz="19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  <a:p>
                <a:pPr indent="0" lvl="0" marL="0" marR="0" rtl="0" algn="ctr">
                  <a:lnSpc>
                    <a:spcPct val="116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C9B8E0"/>
                  </a:buClr>
                  <a:buSzPts val="1300"/>
                  <a:buFont typeface="Arial"/>
                  <a:buNone/>
                </a:pPr>
                <a:r>
                  <a:rPr b="0" i="0" lang="en-US" sz="1300" u="none" cap="none" strike="noStrike">
                    <a:solidFill>
                      <a:srgbClr val="C9B8E0"/>
                    </a:solidFill>
                    <a:latin typeface="Arial"/>
                    <a:ea typeface="Arial"/>
                    <a:cs typeface="Arial"/>
                    <a:sym typeface="Arial"/>
                  </a:rPr>
                  <a:t>Principal Analyst</a:t>
                </a:r>
                <a:endParaRPr b="0" i="0" sz="19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  <a:p>
                <a:pPr indent="0" lvl="0" marL="0" marR="0" rtl="0" algn="ctr">
                  <a:lnSpc>
                    <a:spcPct val="116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9B86B8"/>
                  </a:buClr>
                  <a:buSzPts val="1200"/>
                  <a:buFont typeface="Arial"/>
                  <a:buNone/>
                </a:pPr>
                <a:r>
                  <a:rPr b="0" i="0" lang="en-US" sz="1200" u="none" cap="none" strike="noStrike">
                    <a:solidFill>
                      <a:srgbClr val="9B86B8"/>
                    </a:solidFill>
                    <a:latin typeface="Arial"/>
                    <a:ea typeface="Arial"/>
                    <a:cs typeface="Arial"/>
                    <a:sym typeface="Arial"/>
                  </a:rPr>
                  <a:t>Fastmarkets</a:t>
                </a:r>
                <a:endParaRPr b="0" i="0" sz="19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</p:grp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